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76" r:id="rId3"/>
    <p:sldId id="257" r:id="rId4"/>
    <p:sldId id="342" r:id="rId5"/>
    <p:sldId id="285" r:id="rId6"/>
    <p:sldId id="260" r:id="rId7"/>
    <p:sldId id="261" r:id="rId8"/>
    <p:sldId id="277" r:id="rId9"/>
    <p:sldId id="292" r:id="rId10"/>
    <p:sldId id="338" r:id="rId11"/>
    <p:sldId id="262" r:id="rId12"/>
    <p:sldId id="278" r:id="rId13"/>
    <p:sldId id="263" r:id="rId14"/>
    <p:sldId id="279" r:id="rId15"/>
    <p:sldId id="264" r:id="rId16"/>
    <p:sldId id="265" r:id="rId17"/>
    <p:sldId id="266" r:id="rId18"/>
    <p:sldId id="280" r:id="rId19"/>
    <p:sldId id="269" r:id="rId20"/>
    <p:sldId id="267" r:id="rId21"/>
    <p:sldId id="281" r:id="rId22"/>
    <p:sldId id="268" r:id="rId23"/>
    <p:sldId id="282" r:id="rId24"/>
    <p:sldId id="291" r:id="rId25"/>
    <p:sldId id="270" r:id="rId26"/>
    <p:sldId id="283" r:id="rId27"/>
    <p:sldId id="274" r:id="rId28"/>
    <p:sldId id="290" r:id="rId29"/>
    <p:sldId id="289" r:id="rId30"/>
    <p:sldId id="288" r:id="rId31"/>
    <p:sldId id="287" r:id="rId32"/>
    <p:sldId id="273" r:id="rId33"/>
    <p:sldId id="286" r:id="rId34"/>
    <p:sldId id="343" r:id="rId35"/>
  </p:sldIdLst>
  <p:sldSz cx="12192000" cy="6858000"/>
  <p:notesSz cx="6858000" cy="9144000"/>
  <p:defaultText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17"/>
    <p:restoredTop sz="63665"/>
  </p:normalViewPr>
  <p:slideViewPr>
    <p:cSldViewPr snapToGrid="0" snapToObjects="1">
      <p:cViewPr varScale="1">
        <p:scale>
          <a:sx n="68" d="100"/>
          <a:sy n="68" d="100"/>
        </p:scale>
        <p:origin x="174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F51A59-ED85-644D-8D24-19E4C4D14C66}" type="datetimeFigureOut">
              <a:rPr lang="en-GH" smtClean="0"/>
              <a:t>5/10/22</a:t>
            </a:fld>
            <a:endParaRPr lang="en-G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32A369-4BD3-2945-8DCE-810257A9825C}" type="slidenum">
              <a:rPr lang="en-GH" smtClean="0"/>
              <a:t>‹#›</a:t>
            </a:fld>
            <a:endParaRPr lang="en-GH"/>
          </a:p>
        </p:txBody>
      </p:sp>
    </p:spTree>
    <p:extLst>
      <p:ext uri="{BB962C8B-B14F-4D97-AF65-F5344CB8AC3E}">
        <p14:creationId xmlns:p14="http://schemas.microsoft.com/office/powerpoint/2010/main" val="89842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eet.google.com/ryg-ggjc-rej"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unitychangeinc.co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clkc.ohs.acf.hhs.gov/policy/45-cfr-chap-xiii/1302-50-family-engagemen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fatherhood.gov/sites/default/files/resource_files/e000001785.pdf"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youtube.com/watch?v=3AImOf9Fuh4" TargetMode="External"/><Relationship Id="rId5" Type="http://schemas.openxmlformats.org/officeDocument/2006/relationships/hyperlink" Target="https://docs.google.com/forms/d/118KjOPQAkcG4aCgGXIxa9JME_8TGJg5wgJIyTrFuCeQ/edit#responses" TargetMode="External"/><Relationship Id="rId4" Type="http://schemas.openxmlformats.org/officeDocument/2006/relationships/hyperlink" Target="https://www.nichq.org/insight/seven-steps-conducting-successful-needs-assessmen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aspe.hhs.gov/sites/default/files/2021-09/keep-5.2.2-infographic.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1.nyc.gov/assets/acs/pdf/hoot_mail/HEADSTART_Father_Engagement.pdf" TargetMode="External"/><Relationship Id="rId5" Type="http://schemas.openxmlformats.org/officeDocument/2006/relationships/hyperlink" Target="https://eclkc.ohs.acf.hhs.gov/family-engagement/birth-5-father-engagement-guide/birth-5-father-engagement-guide" TargetMode="External"/><Relationship Id="rId4" Type="http://schemas.openxmlformats.org/officeDocument/2006/relationships/hyperlink" Target="https://www.all4kids.org/news/blog/why-fatherhood-engagement-matter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clkc.ohs.acf.hhs.gov/policy/45-cfr-chap-xiii/1302-50-family-engagemen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dn2.hubspot.net/hubfs/135704/NFIFatherAbsenceInfoGraphic071118.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coggle.it/"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HAfFfqiYLp0"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youtube.com/watch?v=_WamkRSDeD8"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atherhood.gov/sites/default/files/resource_files/e000001785.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journals.sagepub.com/doi/pdf/10.1177/2158244014521818"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ocs.google.com/forms/d/118KjOPQAkcG4aCgGXIxa9JME_8TGJg5wgJIyTrFuCeQ/edit#responses"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mfbc.us/m/m94bb83" TargetMode="External"/><Relationship Id="rId4" Type="http://schemas.openxmlformats.org/officeDocument/2006/relationships/hyperlink" Target="https://myfreebingocards.com/bingo-card-generator/free/fasqpv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cs.google.com/forms/d/1G7LgYCcmkb-JyXAVzYE3KFk4z3Ue19XKLv3iRK3eCEQ/edit"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Meeting link: </a:t>
            </a:r>
            <a:r>
              <a:rPr lang="en-GB" u="sng" dirty="0">
                <a:solidFill>
                  <a:srgbClr val="FF0000"/>
                </a:solidFill>
                <a:hlinkClick r:id="rId3">
                  <a:extLst>
                    <a:ext uri="{A12FA001-AC4F-418D-AE19-62706E023703}">
                      <ahyp:hlinkClr xmlns:ahyp="http://schemas.microsoft.com/office/drawing/2018/hyperlinkcolor" val="tx"/>
                    </a:ext>
                  </a:extLst>
                </a:hlinkClick>
              </a:rPr>
              <a:t>https://meet.google.com/ryg-ggjc-rej</a:t>
            </a:r>
            <a:r>
              <a:rPr lang="en-GB" u="sng" dirty="0">
                <a:solidFill>
                  <a:srgbClr val="FF0000"/>
                </a:solidFill>
              </a:rPr>
              <a:t> </a:t>
            </a:r>
            <a:endParaRPr lang="en-GH" dirty="0">
              <a:solidFill>
                <a:srgbClr val="FF0000"/>
              </a:solidFill>
            </a:endParaRPr>
          </a:p>
          <a:p>
            <a:r>
              <a:rPr lang="en-GB" b="1" dirty="0">
                <a:highlight>
                  <a:srgbClr val="00FF00"/>
                </a:highlight>
              </a:rPr>
              <a:t>RESOURCES</a:t>
            </a:r>
          </a:p>
          <a:p>
            <a:r>
              <a:rPr lang="en-GB" dirty="0">
                <a:highlight>
                  <a:srgbClr val="00FF00"/>
                </a:highlight>
              </a:rPr>
              <a:t>Cat’s in the Cradle https://</a:t>
            </a:r>
            <a:r>
              <a:rPr lang="en-GB" dirty="0" err="1">
                <a:highlight>
                  <a:srgbClr val="00FF00"/>
                </a:highlight>
              </a:rPr>
              <a:t>www.youtube.com</a:t>
            </a:r>
            <a:r>
              <a:rPr lang="en-GB" dirty="0">
                <a:highlight>
                  <a:srgbClr val="00FF00"/>
                </a:highlight>
              </a:rPr>
              <a:t>/</a:t>
            </a:r>
            <a:r>
              <a:rPr lang="en-GB" dirty="0" err="1">
                <a:highlight>
                  <a:srgbClr val="00FF00"/>
                </a:highlight>
              </a:rPr>
              <a:t>watch?v</a:t>
            </a:r>
            <a:r>
              <a:rPr lang="en-GB" dirty="0">
                <a:highlight>
                  <a:srgbClr val="00FF00"/>
                </a:highlight>
              </a:rPr>
              <a:t>=</a:t>
            </a:r>
            <a:r>
              <a:rPr lang="en-GB" dirty="0" err="1">
                <a:highlight>
                  <a:srgbClr val="00FF00"/>
                </a:highlight>
              </a:rPr>
              <a:t>KUwjNBjqR</a:t>
            </a:r>
            <a:r>
              <a:rPr lang="en-GB" dirty="0">
                <a:highlight>
                  <a:srgbClr val="00FF00"/>
                </a:highlight>
              </a:rPr>
              <a:t>-c</a:t>
            </a:r>
            <a:endParaRPr lang="en-GH" dirty="0">
              <a:highlight>
                <a:srgbClr val="00FF00"/>
              </a:highlight>
            </a:endParaRPr>
          </a:p>
          <a:p>
            <a:r>
              <a:rPr lang="en-GB" dirty="0"/>
              <a:t>Beyonce – Daddy. https://</a:t>
            </a:r>
            <a:r>
              <a:rPr lang="en-GB" dirty="0" err="1"/>
              <a:t>www.youtube.com</a:t>
            </a:r>
            <a:r>
              <a:rPr lang="en-GB" dirty="0"/>
              <a:t>/</a:t>
            </a:r>
            <a:r>
              <a:rPr lang="en-GB" dirty="0" err="1"/>
              <a:t>watch?v</a:t>
            </a:r>
            <a:r>
              <a:rPr lang="en-GB" dirty="0"/>
              <a:t>=0VyY_sXW6zk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Your Daddy Loves You https://</a:t>
            </a:r>
            <a:r>
              <a:rPr lang="en-GB" sz="1200" b="0" i="0" u="none" strike="noStrike" kern="1200" dirty="0" err="1">
                <a:solidFill>
                  <a:schemeClr val="tx1"/>
                </a:solidFill>
                <a:effectLst/>
                <a:latin typeface="+mn-lt"/>
                <a:ea typeface="+mn-ea"/>
                <a:cs typeface="+mn-cs"/>
              </a:rPr>
              <a:t>www.youtube.com</a:t>
            </a:r>
            <a:r>
              <a:rPr lang="en-GB" sz="1200" b="0" i="0" u="none" strike="noStrike" kern="1200" dirty="0">
                <a:solidFill>
                  <a:schemeClr val="tx1"/>
                </a:solidFill>
                <a:effectLst/>
                <a:latin typeface="+mn-lt"/>
                <a:ea typeface="+mn-ea"/>
                <a:cs typeface="+mn-cs"/>
              </a:rPr>
              <a:t>/</a:t>
            </a:r>
            <a:r>
              <a:rPr lang="en-GB" sz="1200" b="0" i="0" u="none" strike="noStrike" kern="1200" dirty="0" err="1">
                <a:solidFill>
                  <a:schemeClr val="tx1"/>
                </a:solidFill>
                <a:effectLst/>
                <a:latin typeface="+mn-lt"/>
                <a:ea typeface="+mn-ea"/>
                <a:cs typeface="+mn-cs"/>
              </a:rPr>
              <a:t>watch?v</a:t>
            </a:r>
            <a:r>
              <a:rPr lang="en-GB" sz="1200" b="0" i="0" u="none" strike="noStrike" kern="1200" dirty="0">
                <a:solidFill>
                  <a:schemeClr val="tx1"/>
                </a:solidFill>
                <a:effectLst/>
                <a:latin typeface="+mn-lt"/>
                <a:ea typeface="+mn-ea"/>
                <a:cs typeface="+mn-cs"/>
              </a:rPr>
              <a:t>=sD9Ku5qEPjQ</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Luther Vandross - Dance With My Father https://</a:t>
            </a:r>
            <a:r>
              <a:rPr lang="en-GB" sz="1200" b="0" i="0" u="none" strike="noStrike" kern="1200" dirty="0" err="1">
                <a:solidFill>
                  <a:schemeClr val="tx1"/>
                </a:solidFill>
                <a:effectLst/>
                <a:latin typeface="+mn-lt"/>
                <a:ea typeface="+mn-ea"/>
                <a:cs typeface="+mn-cs"/>
              </a:rPr>
              <a:t>www.youtube.com</a:t>
            </a:r>
            <a:r>
              <a:rPr lang="en-GB" sz="1200" b="0" i="0" u="none" strike="noStrike" kern="1200" dirty="0">
                <a:solidFill>
                  <a:schemeClr val="tx1"/>
                </a:solidFill>
                <a:effectLst/>
                <a:latin typeface="+mn-lt"/>
                <a:ea typeface="+mn-ea"/>
                <a:cs typeface="+mn-cs"/>
              </a:rPr>
              <a:t>/</a:t>
            </a:r>
            <a:r>
              <a:rPr lang="en-GB" sz="1200" b="0" i="0" u="none" strike="noStrike" kern="1200" dirty="0" err="1">
                <a:solidFill>
                  <a:schemeClr val="tx1"/>
                </a:solidFill>
                <a:effectLst/>
                <a:latin typeface="+mn-lt"/>
                <a:ea typeface="+mn-ea"/>
                <a:cs typeface="+mn-cs"/>
              </a:rPr>
              <a:t>watch?v</a:t>
            </a:r>
            <a:r>
              <a:rPr lang="en-GB" sz="1200" b="0" i="0" u="none" strike="noStrike" kern="1200" dirty="0">
                <a:solidFill>
                  <a:schemeClr val="tx1"/>
                </a:solidFill>
                <a:effectLst/>
                <a:latin typeface="+mn-lt"/>
                <a:ea typeface="+mn-ea"/>
                <a:cs typeface="+mn-cs"/>
              </a:rPr>
              <a:t>=wmDxJrggie8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Beyonce - Daddy Lessons </a:t>
            </a:r>
            <a:r>
              <a:rPr lang="en-GB" dirty="0"/>
              <a:t>https://</a:t>
            </a:r>
            <a:r>
              <a:rPr lang="en-GB" dirty="0" err="1"/>
              <a:t>www.youtube.com</a:t>
            </a:r>
            <a:r>
              <a:rPr lang="en-GB" dirty="0"/>
              <a:t>/</a:t>
            </a:r>
            <a:r>
              <a:rPr lang="en-GB" dirty="0" err="1"/>
              <a:t>watch?v</a:t>
            </a:r>
            <a:r>
              <a:rPr lang="en-GB" dirty="0"/>
              <a:t>=ZRn6oTAdMGs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a:t>
            </a:fld>
            <a:endParaRPr lang="en-GH"/>
          </a:p>
        </p:txBody>
      </p:sp>
    </p:spTree>
    <p:extLst>
      <p:ext uri="{BB962C8B-B14F-4D97-AF65-F5344CB8AC3E}">
        <p14:creationId xmlns:p14="http://schemas.microsoft.com/office/powerpoint/2010/main" val="425524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a:t>
            </a:fld>
            <a:endParaRPr lang="en-GH"/>
          </a:p>
        </p:txBody>
      </p:sp>
    </p:spTree>
    <p:extLst>
      <p:ext uri="{BB962C8B-B14F-4D97-AF65-F5344CB8AC3E}">
        <p14:creationId xmlns:p14="http://schemas.microsoft.com/office/powerpoint/2010/main" val="87965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H" dirty="0"/>
              <a:t>Today and tomorrow’s workshops have been designed using our Community Change Model. This is our approach to analyize and address any problem of concern. It involves the integration of three components (questions – statement of inquiry; references – sources of information that provides answers to the questio</a:t>
            </a:r>
            <a:r>
              <a:rPr lang="en-GB" dirty="0"/>
              <a:t>ns</a:t>
            </a:r>
            <a:r>
              <a:rPr lang="en-GH" dirty="0"/>
              <a:t>; and exercises – activities that engage participants in exploring references and expressing their findings). These three components navigate six sequential phases towards preparing communities to make informed decisions and to take strategic action towards effectively addressing their issue of concern. Ultimately, the Community Change Model builds the capacity of individuals and organizations to engage in critical thinking, research, and strategic planning towards becoming effective leaders of their community. Today, we ill apply the first four phases of the Community Change Model to the selected issue of barriers to father engagement. Tomorrow, we will focus on the last two: interventions and action.</a:t>
            </a: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3</a:t>
            </a:fld>
            <a:endParaRPr lang="en-GH"/>
          </a:p>
        </p:txBody>
      </p:sp>
    </p:spTree>
    <p:extLst>
      <p:ext uri="{BB962C8B-B14F-4D97-AF65-F5344CB8AC3E}">
        <p14:creationId xmlns:p14="http://schemas.microsoft.com/office/powerpoint/2010/main" val="4130116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also use Head Start’s Parent, Family and Community Engagement (PFCE) Framework throughout the next two days. Each column of the PFCE Framework represents an area to guide critical thinking and strategic planning towards meeting their fatherhood engagement requirements. </a:t>
            </a:r>
            <a:endParaRPr lang="en-GH" dirty="0"/>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4</a:t>
            </a:fld>
            <a:endParaRPr lang="en-GH"/>
          </a:p>
        </p:txBody>
      </p:sp>
    </p:spTree>
    <p:extLst>
      <p:ext uri="{BB962C8B-B14F-4D97-AF65-F5344CB8AC3E}">
        <p14:creationId xmlns:p14="http://schemas.microsoft.com/office/powerpoint/2010/main" val="84602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H" dirty="0"/>
              <a:t>Today’s and tomorrow’s workshops have been designed using our Community Change Model. This is our approach to analyize and address any problem of concern. It involves the integration of three components (questions – statement of inquiry; references – sources of information that provides answers to the questio</a:t>
            </a:r>
            <a:r>
              <a:rPr lang="en-GB" dirty="0"/>
              <a:t>ns</a:t>
            </a:r>
            <a:r>
              <a:rPr lang="en-GH" dirty="0"/>
              <a:t>; and exercises – activities that engage participants in exploring references and expressing their findings). These three components navigate six sequential phases towards preparing communities to make informed decisions and to take strategic action towards effectively addressing their issue of concern. Ultimately, the Community Change Model builds the capacity of individuals and organizations to engage in critical thinking, research, and strategic planning towards becoming effective leaders of their community. Today, </a:t>
            </a:r>
            <a:r>
              <a:rPr lang="en-GH"/>
              <a:t>we </a:t>
            </a:r>
            <a:r>
              <a:rPr lang="en-US"/>
              <a:t>w</a:t>
            </a:r>
            <a:r>
              <a:rPr lang="en-GH"/>
              <a:t>ill </a:t>
            </a:r>
            <a:r>
              <a:rPr lang="en-GH" dirty="0"/>
              <a:t>apply the first five phases of the Community Change Model to the selected issue of barriers to father engagement. </a:t>
            </a:r>
          </a:p>
        </p:txBody>
      </p:sp>
      <p:sp>
        <p:nvSpPr>
          <p:cNvPr id="4" name="Slide Number Placeholder 3"/>
          <p:cNvSpPr>
            <a:spLocks noGrp="1"/>
          </p:cNvSpPr>
          <p:nvPr>
            <p:ph type="sldNum" sz="quarter" idx="5"/>
          </p:nvPr>
        </p:nvSpPr>
        <p:spPr/>
        <p:txBody>
          <a:bodyPr/>
          <a:lstStyle/>
          <a:p>
            <a:fld id="{A132A369-4BD3-2945-8DCE-810257A9825C}" type="slidenum">
              <a:rPr lang="en-GH" smtClean="0"/>
              <a:t>5</a:t>
            </a:fld>
            <a:endParaRPr lang="en-GH"/>
          </a:p>
        </p:txBody>
      </p:sp>
    </p:spTree>
    <p:extLst>
      <p:ext uri="{BB962C8B-B14F-4D97-AF65-F5344CB8AC3E}">
        <p14:creationId xmlns:p14="http://schemas.microsoft.com/office/powerpoint/2010/main" val="2883482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kern="1200" dirty="0">
                <a:solidFill>
                  <a:srgbClr val="000000"/>
                </a:solidFill>
                <a:effectLst/>
                <a:highlight>
                  <a:srgbClr val="00FF00"/>
                </a:highlight>
                <a:latin typeface="Times New Roman" panose="02020603050405020304" pitchFamily="18" charset="0"/>
                <a:ea typeface="Palatino" pitchFamily="2" charset="77"/>
              </a:rPr>
              <a:t>Community Change, Inc.’s</a:t>
            </a:r>
            <a:r>
              <a:rPr lang="en-GB" sz="1200" i="0" kern="1200" dirty="0">
                <a:solidFill>
                  <a:srgbClr val="000000"/>
                </a:solidFill>
                <a:effectLst/>
                <a:highlight>
                  <a:srgbClr val="00FF00"/>
                </a:highlight>
                <a:latin typeface="Times New Roman" panose="02020603050405020304" pitchFamily="18" charset="0"/>
                <a:ea typeface="Palatino" pitchFamily="2" charset="77"/>
              </a:rPr>
              <a:t> website</a:t>
            </a:r>
            <a:r>
              <a:rPr lang="en-GB" sz="1200" i="0" dirty="0">
                <a:effectLst/>
                <a:highlight>
                  <a:srgbClr val="00FF00"/>
                </a:highlight>
                <a:latin typeface="Times New Roman" panose="02020603050405020304" pitchFamily="18" charset="0"/>
                <a:ea typeface="Times New Roman" panose="02020603050405020304" pitchFamily="18" charset="0"/>
              </a:rPr>
              <a:t> </a:t>
            </a:r>
            <a:r>
              <a:rPr lang="en-GB" sz="1200" i="0" u="sng" kern="1200" dirty="0">
                <a:solidFill>
                  <a:srgbClr val="000000"/>
                </a:solidFill>
                <a:effectLst/>
                <a:highlight>
                  <a:srgbClr val="00FF00"/>
                </a:highlight>
                <a:latin typeface="Times New Roman" panose="02020603050405020304" pitchFamily="18" charset="0"/>
                <a:ea typeface="Palatino" pitchFamily="2" charset="77"/>
                <a:hlinkClick r:id="rId3"/>
              </a:rPr>
              <a:t>https://communitychangeinc.com</a:t>
            </a:r>
            <a:endParaRPr lang="en-GH" sz="1200" i="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i="0" dirty="0">
                <a:solidFill>
                  <a:srgbClr val="FB0207"/>
                </a:solidFill>
                <a:effectLst/>
                <a:highlight>
                  <a:srgbClr val="00FF00"/>
                </a:highlight>
                <a:latin typeface="Times New Roman" panose="02020603050405020304" pitchFamily="18" charset="0"/>
                <a:ea typeface="Times New Roman" panose="02020603050405020304" pitchFamily="18" charset="0"/>
              </a:rPr>
              <a:t>The Head Start Policy Regulations - (Part 1302.50 - Family Engagement)? </a:t>
            </a:r>
            <a:r>
              <a:rPr lang="en-GB" sz="1200" i="0" u="sng" dirty="0">
                <a:solidFill>
                  <a:srgbClr val="FB0207"/>
                </a:solidFill>
                <a:effectLst/>
                <a:highlight>
                  <a:srgbClr val="00FF00"/>
                </a:highlight>
                <a:latin typeface="Times New Roman" panose="02020603050405020304" pitchFamily="18" charset="0"/>
                <a:ea typeface="Times New Roman" panose="02020603050405020304" pitchFamily="18" charset="0"/>
                <a:hlinkClick r:id="rId4"/>
              </a:rPr>
              <a:t>https://eclkc.ohs.acf.hhs.gov/policy/45-cfr-chap-xiii/1302-50-family-engagement</a:t>
            </a:r>
            <a:r>
              <a:rPr lang="en-GH" sz="1200" i="0" u="none" dirty="0">
                <a:solidFill>
                  <a:schemeClr val="tx1"/>
                </a:solidFill>
                <a:effectLst/>
                <a:highlight>
                  <a:srgbClr val="00FF00"/>
                </a:highlight>
                <a:latin typeface="Times New Roman" panose="02020603050405020304" pitchFamily="18" charset="0"/>
                <a:ea typeface="Times New Roman" panose="02020603050405020304" pitchFamily="18" charset="0"/>
              </a:rPr>
              <a:t> </a:t>
            </a:r>
            <a:r>
              <a:rPr lang="en-GH" sz="1200" i="0" dirty="0">
                <a:solidFill>
                  <a:srgbClr val="222222"/>
                </a:solidFill>
                <a:effectLst/>
                <a:highlight>
                  <a:srgbClr val="00FF00"/>
                </a:highlight>
                <a:latin typeface="Times New Roman" panose="02020603050405020304" pitchFamily="18" charset="0"/>
                <a:ea typeface="Times New Roman" panose="02020603050405020304" pitchFamily="18" charset="0"/>
              </a:rPr>
              <a:t>Family engagement approach. A program must: (1) Recognize parents as their children’s primary teachers and nurturers and implement intentional </a:t>
            </a:r>
            <a:r>
              <a:rPr lang="en-GH" sz="1200" dirty="0">
                <a:solidFill>
                  <a:srgbClr val="222222"/>
                </a:solidFill>
                <a:effectLst/>
                <a:highlight>
                  <a:srgbClr val="00FF00"/>
                </a:highlight>
                <a:latin typeface="Times New Roman" panose="02020603050405020304" pitchFamily="18" charset="0"/>
                <a:ea typeface="Times New Roman" panose="02020603050405020304" pitchFamily="18" charset="0"/>
              </a:rPr>
              <a:t>strategies to engage parents in their children’s learning and development and support parent-child relationships, including specific strategies for father engagement. </a:t>
            </a:r>
            <a:endParaRPr lang="en-GH" sz="1200" b="1" dirty="0">
              <a:effectLst/>
              <a:latin typeface="Times New Roman" panose="02020603050405020304" pitchFamily="18" charset="0"/>
              <a:ea typeface="Times New Roman" panose="02020603050405020304" pitchFamily="18" charset="0"/>
            </a:endParaRPr>
          </a:p>
          <a:p>
            <a:endParaRPr lang="en-GB" sz="1200" b="1" kern="1200" dirty="0">
              <a:solidFill>
                <a:srgbClr val="000000"/>
              </a:solidFill>
              <a:effectLst/>
              <a:highlight>
                <a:srgbClr val="00FF00"/>
              </a:highlight>
              <a:latin typeface="Times New Roman" panose="02020603050405020304" pitchFamily="18" charset="0"/>
              <a:ea typeface="Palatino" pitchFamily="2" charset="77"/>
            </a:endParaRPr>
          </a:p>
          <a:p>
            <a:r>
              <a:rPr lang="en-GB" sz="1200" b="1" kern="1200" dirty="0">
                <a:solidFill>
                  <a:srgbClr val="000000"/>
                </a:solidFill>
                <a:effectLst/>
                <a:highlight>
                  <a:srgbClr val="00FF00"/>
                </a:highlight>
                <a:latin typeface="Times New Roman" panose="02020603050405020304" pitchFamily="18" charset="0"/>
                <a:ea typeface="Palatino" pitchFamily="2" charset="77"/>
              </a:rPr>
              <a:t>EXERCISE (10 minutes)</a:t>
            </a:r>
          </a:p>
          <a:p>
            <a:r>
              <a:rPr lang="en-GB" sz="1200" b="0" i="1" kern="1200" dirty="0">
                <a:solidFill>
                  <a:srgbClr val="000000"/>
                </a:solidFill>
                <a:effectLst/>
                <a:highlight>
                  <a:srgbClr val="00FF00"/>
                </a:highlight>
                <a:latin typeface="Times New Roman" panose="02020603050405020304" pitchFamily="18" charset="0"/>
                <a:ea typeface="Palatino" pitchFamily="2" charset="77"/>
              </a:rPr>
              <a:t>The facilitator will go through the website to explain Community Change, Inc., the services it provides and its Community Change Model as the company’s approach to problem-solving approach through inquiry (questions), research (references) and practice (exercises). There are six phases to this approach: 1. Self Analysis 2. Problem Statement (including defining the issue of concern) 3. Causes 4. Effects 5. Intervention 6. Action. The goal of this approach is to promote critical thinking and strategic planning towards developing people into effective leaders of their community.</a:t>
            </a:r>
            <a:endParaRPr lang="en-GH" b="0" i="1" dirty="0"/>
          </a:p>
        </p:txBody>
      </p:sp>
      <p:sp>
        <p:nvSpPr>
          <p:cNvPr id="4" name="Slide Number Placeholder 3"/>
          <p:cNvSpPr>
            <a:spLocks noGrp="1"/>
          </p:cNvSpPr>
          <p:nvPr>
            <p:ph type="sldNum" sz="quarter" idx="5"/>
          </p:nvPr>
        </p:nvSpPr>
        <p:spPr/>
        <p:txBody>
          <a:bodyPr/>
          <a:lstStyle/>
          <a:p>
            <a:fld id="{A132A369-4BD3-2945-8DCE-810257A9825C}" type="slidenum">
              <a:rPr lang="en-GH" smtClean="0"/>
              <a:t>6</a:t>
            </a:fld>
            <a:endParaRPr lang="en-GH"/>
          </a:p>
        </p:txBody>
      </p:sp>
    </p:spTree>
    <p:extLst>
      <p:ext uri="{BB962C8B-B14F-4D97-AF65-F5344CB8AC3E}">
        <p14:creationId xmlns:p14="http://schemas.microsoft.com/office/powerpoint/2010/main" val="2363815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r>
              <a:rPr lang="en-GB" sz="1200" b="0" kern="1200" dirty="0">
                <a:solidFill>
                  <a:srgbClr val="000000"/>
                </a:solidFill>
                <a:effectLst/>
                <a:highlight>
                  <a:srgbClr val="00FF00"/>
                </a:highlight>
                <a:latin typeface="Times New Roman" panose="02020603050405020304" pitchFamily="18" charset="0"/>
                <a:ea typeface="Palatino" pitchFamily="2" charset="77"/>
              </a:rPr>
              <a:t>participants; agency brochures/websites </a:t>
            </a: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EXERCISE 2 (20 minutes) </a:t>
            </a: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Elevator Pitch! </a:t>
            </a:r>
            <a:r>
              <a:rPr lang="en-GB" sz="1200" i="1" kern="1200" dirty="0">
                <a:solidFill>
                  <a:srgbClr val="000000"/>
                </a:solidFill>
                <a:effectLst/>
                <a:highlight>
                  <a:srgbClr val="00FF00"/>
                </a:highlight>
                <a:latin typeface="Times New Roman" panose="02020603050405020304" pitchFamily="18" charset="0"/>
                <a:ea typeface="Palatino" pitchFamily="2" charset="77"/>
              </a:rPr>
              <a:t>The host will shuffle and pair participants into breakout rooms, allowing them 30 seconds each (1 minute total) to respond to the five questions listed as if you are talking to a father you are hoping to get involved in your program. Once one minute has elapsed, the host will shuffle again until participants have had five opportunities to give their elevator pitch. Host will then lead a large group discussion, where participants will share common/similar responses</a:t>
            </a:r>
            <a:r>
              <a:rPr lang="en-GB" sz="1200" b="1" kern="1200" dirty="0">
                <a:solidFill>
                  <a:srgbClr val="000000"/>
                </a:solidFill>
                <a:effectLst/>
                <a:highlight>
                  <a:srgbClr val="00FF00"/>
                </a:highlight>
                <a:latin typeface="Times New Roman" panose="02020603050405020304" pitchFamily="18" charset="0"/>
                <a:ea typeface="Palatino" pitchFamily="2" charset="77"/>
              </a:rPr>
              <a:t>, </a:t>
            </a:r>
            <a:r>
              <a:rPr lang="en-GB" sz="1200" i="1" kern="1200" dirty="0">
                <a:solidFill>
                  <a:srgbClr val="000000"/>
                </a:solidFill>
                <a:effectLst/>
                <a:highlight>
                  <a:srgbClr val="00FF00"/>
                </a:highlight>
                <a:latin typeface="Times New Roman" panose="02020603050405020304" pitchFamily="18" charset="0"/>
                <a:ea typeface="Palatino" pitchFamily="2" charset="77"/>
              </a:rPr>
              <a:t>and the importance of knowing this information.</a:t>
            </a:r>
            <a:r>
              <a:rPr lang="en-GB" sz="1200" i="1" kern="1200" dirty="0">
                <a:solidFill>
                  <a:srgbClr val="000000"/>
                </a:solidFill>
                <a:effectLst/>
                <a:latin typeface="Times New Roman" panose="02020603050405020304" pitchFamily="18" charset="0"/>
                <a:ea typeface="Palatino" pitchFamily="2" charset="77"/>
              </a:rPr>
              <a:t> </a:t>
            </a:r>
            <a:endParaRPr lang="en-GH" sz="1200" dirty="0">
              <a:effectLst/>
              <a:latin typeface="Times New Roman" panose="02020603050405020304" pitchFamily="18" charset="0"/>
              <a:ea typeface="Times New Roman" panose="02020603050405020304" pitchFamily="18"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7</a:t>
            </a:fld>
            <a:endParaRPr lang="en-GH"/>
          </a:p>
        </p:txBody>
      </p:sp>
    </p:spTree>
    <p:extLst>
      <p:ext uri="{BB962C8B-B14F-4D97-AF65-F5344CB8AC3E}">
        <p14:creationId xmlns:p14="http://schemas.microsoft.com/office/powerpoint/2010/main" val="3711564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8</a:t>
            </a:fld>
            <a:endParaRPr lang="en-GH"/>
          </a:p>
        </p:txBody>
      </p:sp>
    </p:spTree>
    <p:extLst>
      <p:ext uri="{BB962C8B-B14F-4D97-AF65-F5344CB8AC3E}">
        <p14:creationId xmlns:p14="http://schemas.microsoft.com/office/powerpoint/2010/main" val="313587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REFERENCES: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Courier New" panose="02070309020205020404" pitchFamily="49" charset="0"/>
              <a:buChar char="o"/>
            </a:pP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Engaging Fathers in Head Start</a:t>
            </a:r>
            <a:endParaRPr lang="en-GH" sz="1200" b="0" dirty="0">
              <a:effectLst/>
              <a:latin typeface="Arial" panose="020B0604020202020204" pitchFamily="34" charset="0"/>
              <a:ea typeface="Times New Roman" panose="02020603050405020304" pitchFamily="18" charset="0"/>
              <a:cs typeface="Arial" panose="020B0604020202020204" pitchFamily="34" charset="0"/>
            </a:endParaRPr>
          </a:p>
          <a:p>
            <a:pPr marL="457200" marR="0">
              <a:spcBef>
                <a:spcPts val="0"/>
              </a:spcBef>
              <a:spcAft>
                <a:spcPts val="0"/>
              </a:spcAft>
            </a:pPr>
            <a:r>
              <a:rPr lang="en-GB" sz="1200" b="0" u="sng"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hlinkClick r:id="rId3"/>
              </a:rPr>
              <a:t>https://www.fatherhood.gov/sites/default/files/resource_files/e000001785.pdf</a:t>
            </a: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a:t>
            </a:r>
            <a:endParaRPr lang="en-GH" sz="1200" b="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Courier New" panose="02070309020205020404" pitchFamily="49" charset="0"/>
              <a:buChar char="o"/>
            </a:pPr>
            <a:r>
              <a:rPr lang="en-GB" sz="1200" b="0" dirty="0">
                <a:solidFill>
                  <a:srgbClr val="000000"/>
                </a:solidFill>
                <a:effectLst/>
                <a:highlight>
                  <a:srgbClr val="00FF00"/>
                </a:highlight>
                <a:latin typeface="Arial" panose="020B0604020202020204" pitchFamily="34" charset="0"/>
                <a:ea typeface="Calibri" panose="020F0502020204030204" pitchFamily="34" charset="0"/>
                <a:cs typeface="Arial" panose="020B0604020202020204" pitchFamily="34" charset="0"/>
              </a:rPr>
              <a:t>Seven Steps for Conducting a Successful Needs Assessment </a:t>
            </a:r>
            <a:r>
              <a:rPr lang="en-GB" sz="1200" b="0" u="sng"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hlinkClick r:id="rId4"/>
              </a:rPr>
              <a:t>https://www.nichq.org/insight/seven-steps-conducting-successful-needs-assessment</a:t>
            </a:r>
            <a:endParaRPr lang="en-GH" sz="1200" b="0" u="sng" kern="1200" dirty="0">
              <a:solidFill>
                <a:schemeClr val="tx1"/>
              </a:solidFill>
              <a:effectLst/>
              <a:highlight>
                <a:srgbClr val="00FF00"/>
              </a:highlight>
              <a:latin typeface="Arial" panose="020B0604020202020204" pitchFamily="34" charset="0"/>
              <a:ea typeface="Palatino" pitchFamily="2" charset="77"/>
              <a:cs typeface="Arial" panose="020B0604020202020204" pitchFamily="34" charset="0"/>
            </a:endParaRPr>
          </a:p>
          <a:p>
            <a:pPr marL="342900" marR="0" lvl="0" indent="-342900">
              <a:spcBef>
                <a:spcPts val="0"/>
              </a:spcBef>
              <a:spcAft>
                <a:spcPts val="0"/>
              </a:spcAft>
              <a:buFont typeface="Courier New" panose="02070309020205020404" pitchFamily="49" charset="0"/>
              <a:buChar char="o"/>
            </a:pP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Responses from needs assessment (</a:t>
            </a:r>
            <a:r>
              <a:rPr lang="en-GB" sz="1200" b="0" u="sng"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hlinkClick r:id="rId5"/>
              </a:rPr>
              <a:t>https://docs.google.com/forms/d/118KjOPQAkcG4aCgGXIxa9JME_8TGJg5wgJIyTrFuCeQ/edit#responses</a:t>
            </a: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a:t>
            </a:r>
            <a:endParaRPr lang="en-GH" sz="1200" b="0" kern="1200" dirty="0">
              <a:solidFill>
                <a:schemeClr val="tx1"/>
              </a:solidFill>
              <a:effectLst/>
              <a:highlight>
                <a:srgbClr val="00FF00"/>
              </a:highlight>
              <a:latin typeface="Arial" panose="020B0604020202020204" pitchFamily="34" charset="0"/>
              <a:ea typeface="Palatino" pitchFamily="2" charset="77"/>
              <a:cs typeface="Arial" panose="020B0604020202020204" pitchFamily="34" charset="0"/>
            </a:endParaRPr>
          </a:p>
          <a:p>
            <a:pPr marL="0" marR="0" lvl="0" indent="0">
              <a:spcBef>
                <a:spcPts val="0"/>
              </a:spcBef>
              <a:spcAft>
                <a:spcPts val="0"/>
              </a:spcAft>
              <a:buFont typeface="Courier New" panose="02070309020205020404" pitchFamily="49" charset="0"/>
              <a:buNone/>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RESOURCES: </a:t>
            </a:r>
            <a:endParaRPr lang="en-GH" sz="1200" b="0" kern="1200" dirty="0">
              <a:solidFill>
                <a:schemeClr val="tx1"/>
              </a:solidFill>
              <a:effectLst/>
              <a:highlight>
                <a:srgbClr val="00FF00"/>
              </a:highlight>
              <a:latin typeface="Arial" panose="020B0604020202020204" pitchFamily="34" charset="0"/>
              <a:ea typeface="Palatino" pitchFamily="2" charset="77"/>
              <a:cs typeface="Arial" panose="020B0604020202020204" pitchFamily="34" charset="0"/>
            </a:endParaRPr>
          </a:p>
          <a:p>
            <a:pPr marL="342900" marR="0" lvl="0" indent="-342900">
              <a:spcBef>
                <a:spcPts val="0"/>
              </a:spcBef>
              <a:spcAft>
                <a:spcPts val="0"/>
              </a:spcAft>
              <a:buFont typeface="Courier New" panose="02070309020205020404" pitchFamily="49" charset="0"/>
              <a:buChar char="o"/>
            </a:pP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Fatherhood Movie Trailer (</a:t>
            </a:r>
            <a:r>
              <a:rPr lang="en-GB" sz="1200" b="0" u="sng" kern="1200" dirty="0">
                <a:solidFill>
                  <a:srgbClr val="800080"/>
                </a:solidFill>
                <a:effectLst/>
                <a:highlight>
                  <a:srgbClr val="00FF00"/>
                </a:highlight>
                <a:latin typeface="Arial" panose="020B0604020202020204" pitchFamily="34" charset="0"/>
                <a:ea typeface="Palatino" pitchFamily="2" charset="77"/>
                <a:cs typeface="Arial" panose="020B0604020202020204" pitchFamily="34" charset="0"/>
                <a:hlinkClick r:id="rId6"/>
              </a:rPr>
              <a:t>https://www.youtube.com/watch?v=3AImOf9Fuh4</a:t>
            </a:r>
            <a:r>
              <a:rPr lang="en-GB" sz="1200" b="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a:t>
            </a:r>
            <a:endParaRPr lang="en-GH" sz="1200" b="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b="1" kern="1200" dirty="0">
                <a:solidFill>
                  <a:srgbClr val="000000"/>
                </a:solidFill>
                <a:effectLst/>
                <a:latin typeface="Arial" panose="020B0604020202020204" pitchFamily="34" charset="0"/>
                <a:ea typeface="Palatino" pitchFamily="2" charset="77"/>
                <a:cs typeface="Arial" panose="020B0604020202020204" pitchFamily="34" charset="0"/>
              </a:rPr>
              <a:t>EXERCISE 10 (30 minutes)</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1200" kern="1200" dirty="0">
                <a:solidFill>
                  <a:srgbClr val="000000"/>
                </a:solidFill>
                <a:effectLst/>
                <a:latin typeface="Arial" panose="020B0604020202020204" pitchFamily="34" charset="0"/>
                <a:ea typeface="Palatino" pitchFamily="2" charset="77"/>
                <a:cs typeface="Arial" panose="020B0604020202020204" pitchFamily="34" charset="0"/>
              </a:rPr>
              <a:t>Participants will watch the movie trailer, and then be broken into their Framework Team, where they will review the references and then construct a needs assessment for their fathers. Within their team, participants will determine 1. What questions they will ask (limit 5) 2. How will they gain access to the fathers to distribute and collect the survey? And 3. How will they use the information? Teams will share one key take-away with the large group.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9</a:t>
            </a:fld>
            <a:endParaRPr lang="en-GH"/>
          </a:p>
        </p:txBody>
      </p:sp>
    </p:spTree>
    <p:extLst>
      <p:ext uri="{BB962C8B-B14F-4D97-AF65-F5344CB8AC3E}">
        <p14:creationId xmlns:p14="http://schemas.microsoft.com/office/powerpoint/2010/main" val="2867302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10</a:t>
            </a:fld>
            <a:endParaRPr lang="en-GH"/>
          </a:p>
        </p:txBody>
      </p:sp>
    </p:spTree>
    <p:extLst>
      <p:ext uri="{BB962C8B-B14F-4D97-AF65-F5344CB8AC3E}">
        <p14:creationId xmlns:p14="http://schemas.microsoft.com/office/powerpoint/2010/main" val="242309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endParaRPr lang="en-GH" sz="1200" dirty="0">
              <a:solidFill>
                <a:srgbClr val="000000"/>
              </a:solidFill>
              <a:effectLst/>
              <a:latin typeface="Arial" panose="020B0604020202020204" pitchFamily="34" charset="0"/>
              <a:ea typeface="Calibri" panose="020F0502020204030204" pitchFamily="34" charset="0"/>
            </a:endParaRPr>
          </a:p>
          <a:p>
            <a:pPr marL="342900" marR="0" lvl="0" indent="-342900">
              <a:spcBef>
                <a:spcPts val="0"/>
              </a:spcBef>
              <a:spcAft>
                <a:spcPts val="0"/>
              </a:spcAft>
              <a:buFont typeface="Symbol" pitchFamily="2" charset="2"/>
              <a:buChar char=""/>
            </a:pPr>
            <a:r>
              <a:rPr lang="en-GH" sz="1200" b="0" dirty="0">
                <a:solidFill>
                  <a:srgbClr val="000000"/>
                </a:solidFill>
                <a:effectLst/>
                <a:highlight>
                  <a:srgbClr val="00FF00"/>
                </a:highlight>
                <a:latin typeface="Times New Roman" panose="02020603050405020304" pitchFamily="18" charset="0"/>
                <a:ea typeface="Times New Roman" panose="02020603050405020304" pitchFamily="18" charset="0"/>
              </a:rPr>
              <a:t>Father Engagement in Human Services</a:t>
            </a:r>
            <a:r>
              <a:rPr lang="en-US" sz="1200" b="0" dirty="0">
                <a:solidFill>
                  <a:srgbClr val="000000"/>
                </a:solidFill>
                <a:effectLst/>
                <a:highlight>
                  <a:srgbClr val="00FF00"/>
                </a:highlight>
                <a:latin typeface="Times New Roman" panose="02020603050405020304" pitchFamily="18" charset="0"/>
                <a:ea typeface="Times New Roman" panose="02020603050405020304" pitchFamily="18" charset="0"/>
              </a:rPr>
              <a:t>, Mathematica </a:t>
            </a:r>
            <a:r>
              <a:rPr lang="en-US" sz="1200" b="0" u="sng" dirty="0">
                <a:solidFill>
                  <a:srgbClr val="000000"/>
                </a:solidFill>
                <a:effectLst/>
                <a:highlight>
                  <a:srgbClr val="00FF00"/>
                </a:highlight>
                <a:latin typeface="Times New Roman" panose="02020603050405020304" pitchFamily="18" charset="0"/>
                <a:ea typeface="Times New Roman" panose="02020603050405020304" pitchFamily="18" charset="0"/>
                <a:hlinkClick r:id="rId3"/>
              </a:rPr>
              <a:t>https://aspe.hhs.gov/sites/default/files/2021-09/keep-5.2.2-infographic.pdf</a:t>
            </a:r>
            <a:endParaRPr lang="en-GH" sz="1200" b="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US" sz="1200" b="0" dirty="0">
                <a:solidFill>
                  <a:srgbClr val="000000"/>
                </a:solidFill>
                <a:effectLst/>
                <a:highlight>
                  <a:srgbClr val="00FF00"/>
                </a:highlight>
                <a:latin typeface="Times New Roman" panose="02020603050405020304" pitchFamily="18" charset="0"/>
                <a:ea typeface="Times New Roman" panose="02020603050405020304" pitchFamily="18" charset="0"/>
              </a:rPr>
              <a:t>Why Fatherhood Engagement Matters</a:t>
            </a:r>
            <a:endParaRPr lang="en-GH" sz="1200" b="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200" b="0" u="sng" dirty="0">
                <a:solidFill>
                  <a:srgbClr val="000000"/>
                </a:solidFill>
                <a:effectLst/>
                <a:highlight>
                  <a:srgbClr val="00FF00"/>
                </a:highlight>
                <a:latin typeface="Times New Roman" panose="02020603050405020304" pitchFamily="18" charset="0"/>
                <a:ea typeface="Times New Roman" panose="02020603050405020304" pitchFamily="18" charset="0"/>
                <a:hlinkClick r:id="rId4"/>
              </a:rPr>
              <a:t>https://www.all4kids.org/news/blog/why-fatherhood-engagement-matters/</a:t>
            </a:r>
            <a:endParaRPr lang="en-GH" sz="1200" b="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0" dirty="0">
                <a:effectLst/>
                <a:highlight>
                  <a:srgbClr val="00FF00"/>
                </a:highlight>
                <a:latin typeface="Times New Roman" panose="02020603050405020304" pitchFamily="18" charset="0"/>
                <a:ea typeface="Times New Roman" panose="02020603050405020304" pitchFamily="18" charset="0"/>
              </a:rPr>
              <a:t>Birth to 5 Father Engagement Guide</a:t>
            </a:r>
            <a:endParaRPr lang="en-GH" sz="1200" b="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GB" sz="1200" b="0" u="sng" kern="1200" dirty="0">
                <a:solidFill>
                  <a:srgbClr val="000000"/>
                </a:solidFill>
                <a:effectLst/>
                <a:highlight>
                  <a:srgbClr val="00FF00"/>
                </a:highlight>
                <a:latin typeface="Times New Roman" panose="02020603050405020304" pitchFamily="18" charset="0"/>
                <a:ea typeface="Palatino" pitchFamily="2" charset="77"/>
                <a:hlinkClick r:id="rId5"/>
              </a:rPr>
              <a:t>https://eclkc.ohs.acf.hhs.gov/family-engagement/birth-5-father-engagement-guide/birth-5-father-engagement-guide</a:t>
            </a:r>
            <a:endParaRPr lang="en-GH" sz="1200" b="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dirty="0">
                <a:effectLst/>
                <a:highlight>
                  <a:srgbClr val="00FF00"/>
                </a:highlight>
                <a:latin typeface="Times New Roman" panose="02020603050405020304" pitchFamily="18" charset="0"/>
                <a:ea typeface="Times New Roman" panose="02020603050405020304" pitchFamily="18" charset="0"/>
              </a:rPr>
              <a:t>Head Start Father Engagement Birth to Five Programming Guide, page 1 “Understanding Father Involvement and Engagement in Head Start”</a:t>
            </a:r>
            <a:r>
              <a:rPr lang="en-GH" sz="1200" b="0" u="none" kern="1200" dirty="0">
                <a:solidFill>
                  <a:schemeClr val="tx1"/>
                </a:solidFill>
                <a:effectLst/>
                <a:highlight>
                  <a:srgbClr val="00FF00"/>
                </a:highlight>
                <a:latin typeface="Times New Roman" panose="02020603050405020304" pitchFamily="18" charset="0"/>
                <a:ea typeface="Times New Roman" panose="02020603050405020304" pitchFamily="18" charset="0"/>
              </a:rPr>
              <a:t> </a:t>
            </a:r>
            <a:r>
              <a:rPr lang="en-GB" sz="1200" b="0" u="sng" kern="1200" dirty="0">
                <a:solidFill>
                  <a:srgbClr val="000000"/>
                </a:solidFill>
                <a:effectLst/>
                <a:highlight>
                  <a:srgbClr val="00FF00"/>
                </a:highlight>
                <a:latin typeface="Times New Roman" panose="02020603050405020304" pitchFamily="18" charset="0"/>
                <a:ea typeface="Palatino" pitchFamily="2" charset="77"/>
                <a:hlinkClick r:id="rId6"/>
              </a:rPr>
              <a:t>https://www1.nyc.gov/assets/acs/pdf/hoot_mail/HEADSTART_Father_Engagement.pdf</a:t>
            </a:r>
            <a:endParaRPr lang="en-GB" sz="1200" b="0" u="sng" kern="1200" dirty="0">
              <a:solidFill>
                <a:srgbClr val="000000"/>
              </a:solidFill>
              <a:effectLst/>
              <a:highlight>
                <a:srgbClr val="00FF00"/>
              </a:highlight>
              <a:latin typeface="Times New Roman" panose="02020603050405020304" pitchFamily="18" charset="0"/>
              <a:ea typeface="Palatino" pitchFamily="2" charset="77"/>
            </a:endParaRPr>
          </a:p>
          <a:p>
            <a:pPr marL="0" marR="0">
              <a:spcBef>
                <a:spcPts val="0"/>
              </a:spcBef>
              <a:spcAft>
                <a:spcPts val="0"/>
              </a:spcAft>
            </a:pPr>
            <a:endPar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EXERCISE 3 (30 m) </a:t>
            </a: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Reciprocal Reading.</a:t>
            </a:r>
            <a:r>
              <a:rPr lang="en-GB" sz="1200"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The host will create four breakout groups, each assigned to one of the listed references. Each group will 1. Read the assigned reference, and 2. summarize the definition to share with the large group. </a:t>
            </a:r>
            <a:endParaRPr lang="en-GH" sz="1200" i="1"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11</a:t>
            </a:fld>
            <a:endParaRPr lang="en-GH"/>
          </a:p>
        </p:txBody>
      </p:sp>
    </p:spTree>
    <p:extLst>
      <p:ext uri="{BB962C8B-B14F-4D97-AF65-F5344CB8AC3E}">
        <p14:creationId xmlns:p14="http://schemas.microsoft.com/office/powerpoint/2010/main" val="1180028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12</a:t>
            </a:fld>
            <a:endParaRPr lang="en-GH"/>
          </a:p>
        </p:txBody>
      </p:sp>
    </p:spTree>
    <p:extLst>
      <p:ext uri="{BB962C8B-B14F-4D97-AF65-F5344CB8AC3E}">
        <p14:creationId xmlns:p14="http://schemas.microsoft.com/office/powerpoint/2010/main" val="2061859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endParaRPr lang="en-GH" sz="1200" dirty="0">
              <a:effectLst/>
              <a:latin typeface="Times New Roman" panose="02020603050405020304" pitchFamily="18" charset="0"/>
              <a:ea typeface="Times New Roman" panose="02020603050405020304" pitchFamily="18" charset="0"/>
            </a:endParaRPr>
          </a:p>
          <a:p>
            <a:pPr marL="342900" indent="-342900">
              <a:buFont typeface="Symbol" pitchFamily="2" charset="2"/>
              <a:buChar char=""/>
            </a:pPr>
            <a:r>
              <a:rPr lang="en-GB" b="0" i="0" dirty="0">
                <a:solidFill>
                  <a:srgbClr val="FB0207"/>
                </a:solidFill>
                <a:highlight>
                  <a:srgbClr val="00FF00"/>
                </a:highlight>
                <a:latin typeface="Times New Roman" panose="02020603050405020304" pitchFamily="18" charset="0"/>
                <a:ea typeface="Times New Roman" panose="02020603050405020304" pitchFamily="18" charset="0"/>
              </a:rPr>
              <a:t>The Head Start Policy Regulations - (Part 1302.50 - Family Engagement)? </a:t>
            </a:r>
            <a:r>
              <a:rPr lang="en-GB" b="0" i="0" u="sng" dirty="0">
                <a:solidFill>
                  <a:srgbClr val="FB0207"/>
                </a:solidFill>
                <a:highlight>
                  <a:srgbClr val="00FF00"/>
                </a:highlight>
                <a:latin typeface="Times New Roman" panose="02020603050405020304" pitchFamily="18" charset="0"/>
                <a:ea typeface="Times New Roman" panose="02020603050405020304" pitchFamily="18" charset="0"/>
                <a:hlinkClick r:id="rId3"/>
              </a:rPr>
              <a:t>https://eclkc.ohs.acf.hhs.gov/policy/45-cfr-chap-xiii/1302-50-family-engagement</a:t>
            </a:r>
            <a:r>
              <a:rPr lang="en-GB" b="0" i="0" u="none" dirty="0">
                <a:solidFill>
                  <a:srgbClr val="FB0207"/>
                </a:solidFill>
                <a:highlight>
                  <a:srgbClr val="00FF00"/>
                </a:highlight>
                <a:latin typeface="Times New Roman" panose="02020603050405020304" pitchFamily="18" charset="0"/>
                <a:ea typeface="Times New Roman" panose="02020603050405020304" pitchFamily="18" charset="0"/>
              </a:rPr>
              <a:t> - </a:t>
            </a:r>
            <a:r>
              <a:rPr lang="en-GH" sz="1200" b="0" i="0" dirty="0">
                <a:solidFill>
                  <a:srgbClr val="222222"/>
                </a:solidFill>
                <a:effectLst/>
                <a:highlight>
                  <a:srgbClr val="00FF00"/>
                </a:highlight>
                <a:latin typeface="Times New Roman" panose="02020603050405020304" pitchFamily="18" charset="0"/>
                <a:ea typeface="Times New Roman" panose="02020603050405020304" pitchFamily="18" charset="0"/>
              </a:rPr>
              <a:t>Family engagement approach. A program must: (1) Recognize parents as their children’s primary teachers and nurturers and implement intentional strategies to engage parents in their children’s learning and development and support parent-child relationships, including specific strategies for father engagement;</a:t>
            </a:r>
            <a:endParaRPr lang="en-GH" sz="1200" b="0" i="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600"/>
              </a:spcAft>
              <a:buFont typeface="Symbol" pitchFamily="2" charset="2"/>
              <a:buChar char=""/>
            </a:pPr>
            <a:r>
              <a:rPr lang="en-GB" sz="1200" b="0" i="0" dirty="0">
                <a:effectLst/>
                <a:highlight>
                  <a:srgbClr val="00FF00"/>
                </a:highlight>
                <a:latin typeface="Times New Roman" panose="02020603050405020304" pitchFamily="18" charset="0"/>
                <a:ea typeface="Times New Roman" panose="02020603050405020304" pitchFamily="18" charset="0"/>
              </a:rPr>
              <a:t>The Father Absence Crisis in America </a:t>
            </a:r>
            <a:r>
              <a:rPr lang="en-GB" sz="1200" b="0" i="0" dirty="0">
                <a:solidFill>
                  <a:srgbClr val="FB0207"/>
                </a:solidFill>
                <a:effectLst/>
                <a:highlight>
                  <a:srgbClr val="00FF00"/>
                </a:highlight>
                <a:latin typeface="Times New Roman" panose="02020603050405020304" pitchFamily="18" charset="0"/>
                <a:ea typeface="Times New Roman" panose="02020603050405020304" pitchFamily="18" charset="0"/>
              </a:rPr>
              <a:t>Infographic </a:t>
            </a:r>
            <a:r>
              <a:rPr lang="en-GB" sz="1200" b="0" i="0" u="none" strike="noStrike" dirty="0">
                <a:solidFill>
                  <a:srgbClr val="DCA10D"/>
                </a:solidFill>
                <a:effectLst/>
                <a:highlight>
                  <a:srgbClr val="00FF00"/>
                </a:highlight>
                <a:latin typeface="Times New Roman" panose="02020603050405020304" pitchFamily="18" charset="0"/>
                <a:ea typeface="Times New Roman" panose="02020603050405020304" pitchFamily="18" charset="0"/>
                <a:hlinkClick r:id="rId4"/>
              </a:rPr>
              <a:t>https://cdn2.hubspot.net/hubfs/135704/NFIFatherAbsenceInfoGraphic071118.pdf</a:t>
            </a:r>
            <a:endParaRPr lang="en-GH" sz="1200" b="0" i="0" u="none" strike="noStrike" dirty="0">
              <a:solidFill>
                <a:srgbClr val="DCA10D"/>
              </a:solidFill>
              <a:effectLst/>
              <a:highlight>
                <a:srgbClr val="00FF00"/>
              </a:highlight>
              <a:latin typeface="Times New Roman" panose="02020603050405020304" pitchFamily="18" charset="0"/>
              <a:ea typeface="Times New Roman" panose="02020603050405020304" pitchFamily="18" charset="0"/>
            </a:endParaRPr>
          </a:p>
          <a:p>
            <a:pPr marL="342900" marR="0" lvl="0" indent="-342900">
              <a:spcBef>
                <a:spcPts val="0"/>
              </a:spcBef>
              <a:spcAft>
                <a:spcPts val="600"/>
              </a:spcAft>
              <a:buFont typeface="Symbol" pitchFamily="2" charset="2"/>
              <a:buChar char=""/>
            </a:pPr>
            <a:r>
              <a:rPr lang="en-GH" sz="1200" b="0" i="0" u="none" strike="noStrike" dirty="0">
                <a:solidFill>
                  <a:srgbClr val="DCA10D"/>
                </a:solidFill>
                <a:effectLst/>
                <a:highlight>
                  <a:srgbClr val="00FF00"/>
                </a:highlight>
                <a:latin typeface="Times New Roman" panose="02020603050405020304" pitchFamily="18" charset="0"/>
              </a:rPr>
              <a:t>Participants</a:t>
            </a:r>
            <a:endParaRPr lang="en-GH" dirty="0"/>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RESOURCE:</a:t>
            </a:r>
            <a:r>
              <a:rPr lang="en-GB" sz="1200" i="1" kern="1200" dirty="0">
                <a:solidFill>
                  <a:srgbClr val="000000"/>
                </a:solidFill>
                <a:effectLst/>
                <a:highlight>
                  <a:srgbClr val="00FF00"/>
                </a:highlight>
                <a:latin typeface="Times New Roman" panose="02020603050405020304" pitchFamily="18" charset="0"/>
                <a:ea typeface="Palatino" pitchFamily="2" charset="77"/>
              </a:rPr>
              <a:t> </a:t>
            </a:r>
            <a:r>
              <a:rPr lang="en-GB" sz="1200" i="0" kern="1200" dirty="0">
                <a:solidFill>
                  <a:srgbClr val="000000"/>
                </a:solidFill>
                <a:effectLst/>
                <a:highlight>
                  <a:srgbClr val="00FF00"/>
                </a:highlight>
                <a:latin typeface="Times New Roman" panose="02020603050405020304" pitchFamily="18" charset="0"/>
                <a:ea typeface="Palatino" pitchFamily="2" charset="77"/>
              </a:rPr>
              <a:t>1. </a:t>
            </a:r>
            <a:r>
              <a:rPr lang="en-GB" sz="1200" dirty="0" err="1">
                <a:solidFill>
                  <a:srgbClr val="000000"/>
                </a:solidFill>
                <a:highlight>
                  <a:srgbClr val="00FF00"/>
                </a:highlight>
                <a:latin typeface="Arial" panose="020B0604020202020204" pitchFamily="34" charset="0"/>
                <a:ea typeface="Palatino" pitchFamily="2" charset="77"/>
                <a:cs typeface="Arial" panose="020B0604020202020204" pitchFamily="34" charset="0"/>
              </a:rPr>
              <a:t>fotor.com</a:t>
            </a:r>
            <a:r>
              <a:rPr lang="en-GB" sz="1200" dirty="0">
                <a:solidFill>
                  <a:srgbClr val="000000"/>
                </a:solidFill>
                <a:highlight>
                  <a:srgbClr val="00FF00"/>
                </a:highlight>
                <a:latin typeface="Arial" panose="020B0604020202020204" pitchFamily="34" charset="0"/>
                <a:ea typeface="Palatino" pitchFamily="2" charset="77"/>
                <a:cs typeface="Arial" panose="020B0604020202020204" pitchFamily="34" charset="0"/>
              </a:rPr>
              <a:t> 2. </a:t>
            </a:r>
            <a:r>
              <a:rPr lang="en-GB" sz="1200" dirty="0" err="1">
                <a:solidFill>
                  <a:srgbClr val="000000"/>
                </a:solidFill>
                <a:highlight>
                  <a:srgbClr val="00FF00"/>
                </a:highlight>
                <a:latin typeface="Arial" panose="020B0604020202020204" pitchFamily="34" charset="0"/>
                <a:ea typeface="Palatino" pitchFamily="2" charset="77"/>
                <a:cs typeface="Arial" panose="020B0604020202020204" pitchFamily="34" charset="0"/>
              </a:rPr>
              <a:t>canva.com</a:t>
            </a:r>
            <a:endParaRPr lang="en-GB" sz="1200" dirty="0">
              <a:solidFill>
                <a:srgbClr val="000000"/>
              </a:solidFill>
              <a:highlight>
                <a:srgbClr val="00FF00"/>
              </a:highlight>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EXERCISE 4. (30 minutes)</a:t>
            </a:r>
            <a:endParaRPr lang="en-GB" sz="1200" kern="1200" dirty="0">
              <a:solidFill>
                <a:srgbClr val="000000"/>
              </a:solidFill>
              <a:effectLst/>
              <a:highlight>
                <a:srgbClr val="00FF00"/>
              </a:highlight>
              <a:latin typeface="Times New Roman" panose="02020603050405020304" pitchFamily="18" charset="0"/>
              <a:ea typeface="Palatino" pitchFamily="2" charset="77"/>
            </a:endParaRP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Visions/Reality Collage. </a:t>
            </a:r>
            <a:r>
              <a:rPr lang="en-GB" sz="1200" i="1" kern="1200" dirty="0">
                <a:solidFill>
                  <a:srgbClr val="000000"/>
                </a:solidFill>
                <a:effectLst/>
                <a:highlight>
                  <a:srgbClr val="00FF00"/>
                </a:highlight>
                <a:latin typeface="Times New Roman" panose="02020603050405020304" pitchFamily="18" charset="0"/>
                <a:ea typeface="Palatino" pitchFamily="2" charset="77"/>
              </a:rPr>
              <a:t>After taking a few moments to review the references and discussing as a large group their responses to questions 1 and 2, participants will work individual to create collages to express their responses to questions 3 and 4. Using their choice of </a:t>
            </a:r>
            <a:r>
              <a:rPr lang="en-GB" sz="1200" i="1" kern="1200" dirty="0" err="1">
                <a:solidFill>
                  <a:srgbClr val="000000"/>
                </a:solidFill>
                <a:effectLst/>
                <a:highlight>
                  <a:srgbClr val="00FF00"/>
                </a:highlight>
                <a:latin typeface="Times New Roman" panose="02020603050405020304" pitchFamily="18" charset="0"/>
                <a:ea typeface="Palatino" pitchFamily="2" charset="77"/>
              </a:rPr>
              <a:t>fotor.com</a:t>
            </a:r>
            <a:r>
              <a:rPr lang="en-GB" sz="1200" i="1" kern="1200" dirty="0">
                <a:solidFill>
                  <a:srgbClr val="000000"/>
                </a:solidFill>
                <a:effectLst/>
                <a:highlight>
                  <a:srgbClr val="00FF00"/>
                </a:highlight>
                <a:latin typeface="Times New Roman" panose="02020603050405020304" pitchFamily="18" charset="0"/>
                <a:ea typeface="Palatino" pitchFamily="2" charset="77"/>
              </a:rPr>
              <a:t>, </a:t>
            </a:r>
            <a:r>
              <a:rPr lang="en-GB" sz="1200" i="1" kern="1200" dirty="0" err="1">
                <a:solidFill>
                  <a:srgbClr val="000000"/>
                </a:solidFill>
                <a:effectLst/>
                <a:highlight>
                  <a:srgbClr val="00FF00"/>
                </a:highlight>
                <a:latin typeface="Times New Roman" panose="02020603050405020304" pitchFamily="18" charset="0"/>
                <a:ea typeface="Palatino" pitchFamily="2" charset="77"/>
              </a:rPr>
              <a:t>canva.com</a:t>
            </a:r>
            <a:r>
              <a:rPr lang="en-GB" sz="1200" i="1" kern="1200" dirty="0">
                <a:solidFill>
                  <a:srgbClr val="000000"/>
                </a:solidFill>
                <a:effectLst/>
                <a:highlight>
                  <a:srgbClr val="00FF00"/>
                </a:highlight>
                <a:latin typeface="Times New Roman" panose="02020603050405020304" pitchFamily="18" charset="0"/>
                <a:ea typeface="Palatino" pitchFamily="2" charset="77"/>
              </a:rPr>
              <a:t>, or a word document, participants will identify images that represent what they see as their vision and reality of father engagement (informed by the definition from the previous exercise) in their program and agency.</a:t>
            </a:r>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13</a:t>
            </a:fld>
            <a:endParaRPr lang="en-GH"/>
          </a:p>
        </p:txBody>
      </p:sp>
    </p:spTree>
    <p:extLst>
      <p:ext uri="{BB962C8B-B14F-4D97-AF65-F5344CB8AC3E}">
        <p14:creationId xmlns:p14="http://schemas.microsoft.com/office/powerpoint/2010/main" val="1851980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14</a:t>
            </a:fld>
            <a:endParaRPr lang="en-GH"/>
          </a:p>
        </p:txBody>
      </p:sp>
    </p:spTree>
    <p:extLst>
      <p:ext uri="{BB962C8B-B14F-4D97-AF65-F5344CB8AC3E}">
        <p14:creationId xmlns:p14="http://schemas.microsoft.com/office/powerpoint/2010/main" val="368543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effectLst/>
                <a:highlight>
                  <a:srgbClr val="00FF00"/>
                </a:highlight>
                <a:latin typeface="Times New Roman" panose="02020603050405020304" pitchFamily="18" charset="0"/>
                <a:ea typeface="Calibri" panose="020F0502020204030204" pitchFamily="34" charset="0"/>
              </a:rPr>
              <a:t>Engaging Fathers (7 minutes) </a:t>
            </a:r>
            <a:r>
              <a:rPr lang="en-GB" sz="1200" b="0" kern="1200" dirty="0">
                <a:solidFill>
                  <a:srgbClr val="000000"/>
                </a:solidFill>
                <a:effectLst/>
                <a:highlight>
                  <a:srgbClr val="00FF00"/>
                </a:highlight>
                <a:latin typeface="Times New Roman" panose="02020603050405020304" pitchFamily="18" charset="0"/>
                <a:ea typeface="Palatino" pitchFamily="2" charset="77"/>
              </a:rPr>
              <a:t>https://</a:t>
            </a:r>
            <a:r>
              <a:rPr lang="en-GB" sz="1200" b="0" kern="1200" dirty="0" err="1">
                <a:solidFill>
                  <a:srgbClr val="000000"/>
                </a:solidFill>
                <a:effectLst/>
                <a:highlight>
                  <a:srgbClr val="00FF00"/>
                </a:highlight>
                <a:latin typeface="Times New Roman" panose="02020603050405020304" pitchFamily="18" charset="0"/>
                <a:ea typeface="Palatino" pitchFamily="2" charset="77"/>
              </a:rPr>
              <a:t>eclkc.ohs.acf.hhs.gov</a:t>
            </a:r>
            <a:r>
              <a:rPr lang="en-GB" sz="1200" b="0" kern="1200" dirty="0">
                <a:solidFill>
                  <a:srgbClr val="000000"/>
                </a:solidFill>
                <a:effectLst/>
                <a:highlight>
                  <a:srgbClr val="00FF00"/>
                </a:highlight>
                <a:latin typeface="Times New Roman" panose="02020603050405020304" pitchFamily="18" charset="0"/>
                <a:ea typeface="Palatino" pitchFamily="2" charset="77"/>
              </a:rPr>
              <a:t>/video/engaging-fathers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highlight>
                  <a:srgbClr val="00FF00"/>
                </a:highlight>
                <a:latin typeface="+mn-lt"/>
                <a:ea typeface="+mn-ea"/>
                <a:cs typeface="+mn-cs"/>
              </a:rPr>
              <a:t>Glory ft. Blue Ivy </a:t>
            </a:r>
            <a:r>
              <a:rPr lang="en-GB" b="0" dirty="0"/>
              <a:t>https://</a:t>
            </a:r>
            <a:r>
              <a:rPr lang="en-GB" b="0" dirty="0" err="1"/>
              <a:t>www.youtube.com</a:t>
            </a:r>
            <a:r>
              <a:rPr lang="en-GB" b="0" dirty="0"/>
              <a:t>/</a:t>
            </a:r>
            <a:r>
              <a:rPr lang="en-GB" b="0" dirty="0" err="1"/>
              <a:t>watch?v</a:t>
            </a:r>
            <a:r>
              <a:rPr lang="en-GB" b="0" dirty="0"/>
              <a:t>=vyoNdZxy5VE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Lukas Graham - 7 Years </a:t>
            </a:r>
            <a:r>
              <a:rPr lang="en-GB" dirty="0"/>
              <a:t>https://</a:t>
            </a:r>
            <a:r>
              <a:rPr lang="en-GB" dirty="0" err="1"/>
              <a:t>www.youtube.com</a:t>
            </a:r>
            <a:r>
              <a:rPr lang="en-GB" dirty="0"/>
              <a:t>/</a:t>
            </a:r>
            <a:r>
              <a:rPr lang="en-GB" dirty="0" err="1"/>
              <a:t>watch?v</a:t>
            </a:r>
            <a:r>
              <a:rPr lang="en-GB" dirty="0"/>
              <a:t>=LHCob76kigA</a:t>
            </a:r>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15</a:t>
            </a:fld>
            <a:endParaRPr lang="en-GH"/>
          </a:p>
        </p:txBody>
      </p:sp>
    </p:spTree>
    <p:extLst>
      <p:ext uri="{BB962C8B-B14F-4D97-AF65-F5344CB8AC3E}">
        <p14:creationId xmlns:p14="http://schemas.microsoft.com/office/powerpoint/2010/main" val="2777768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16</a:t>
            </a:fld>
            <a:endParaRPr lang="en-GH"/>
          </a:p>
        </p:txBody>
      </p:sp>
    </p:spTree>
    <p:extLst>
      <p:ext uri="{BB962C8B-B14F-4D97-AF65-F5344CB8AC3E}">
        <p14:creationId xmlns:p14="http://schemas.microsoft.com/office/powerpoint/2010/main" val="1563855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 </a:t>
            </a:r>
            <a:r>
              <a:rPr lang="en-GB" sz="1200" kern="1200" dirty="0">
                <a:solidFill>
                  <a:srgbClr val="000000"/>
                </a:solidFill>
                <a:effectLst/>
                <a:highlight>
                  <a:srgbClr val="00FF00"/>
                </a:highlight>
                <a:latin typeface="Times New Roman" panose="02020603050405020304" pitchFamily="18" charset="0"/>
                <a:ea typeface="Palatino" pitchFamily="2" charset="77"/>
              </a:rPr>
              <a:t>participants </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RESOURCE:</a:t>
            </a:r>
            <a:r>
              <a:rPr lang="en-GB" sz="1200" i="1" kern="1200" dirty="0">
                <a:solidFill>
                  <a:srgbClr val="000000"/>
                </a:solidFill>
                <a:effectLst/>
                <a:highlight>
                  <a:srgbClr val="00FF00"/>
                </a:highlight>
                <a:latin typeface="Times New Roman" panose="02020603050405020304" pitchFamily="18" charset="0"/>
                <a:ea typeface="Palatino" pitchFamily="2" charset="77"/>
              </a:rPr>
              <a:t> </a:t>
            </a:r>
            <a:r>
              <a:rPr lang="en-GB" sz="1200" i="1" u="sng" kern="1200" dirty="0">
                <a:solidFill>
                  <a:srgbClr val="000000"/>
                </a:solidFill>
                <a:effectLst/>
                <a:highlight>
                  <a:srgbClr val="00FF00"/>
                </a:highlight>
                <a:latin typeface="Times New Roman" panose="02020603050405020304" pitchFamily="18" charset="0"/>
                <a:ea typeface="Palatino" pitchFamily="2" charset="77"/>
                <a:hlinkClick r:id="rId3"/>
              </a:rPr>
              <a:t>www.coggle.it</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EXERCISES (30 mins.)</a:t>
            </a: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Environmental Scan. </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Individually or collaboratively with co-workers, participants will go to </a:t>
            </a:r>
            <a:r>
              <a:rPr lang="en-GB" sz="1200" i="1" u="sng"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hlinkClick r:id="rId3"/>
              </a:rPr>
              <a:t>www.coggle.it</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to create an account and sign-in to this web-based, brainstorming app. They will type the heading Environmental Scan of (THEY WILL INSERT THEIR PROGRAM’S NAME HERE), and then click on the plus sign on the perimeter of the Environmental Scan box to create a “People” category. They will click on the plus sign on another side of the Environmental Scan perimeter to create a “Places” category. Finally, they will click on another side of the Environmental Scan perimeter to create a “Other Things” category. For each category participants created, they will hover over it to add a branch, which will be an item that relates to that category in response to each of the assigned questions for this exercise. Host will field three volunteers to share the items they listed under one of the categories.</a:t>
            </a:r>
            <a:r>
              <a:rPr lang="en-GB" sz="1200" i="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17</a:t>
            </a:fld>
            <a:endParaRPr lang="en-GH"/>
          </a:p>
        </p:txBody>
      </p:sp>
    </p:spTree>
    <p:extLst>
      <p:ext uri="{BB962C8B-B14F-4D97-AF65-F5344CB8AC3E}">
        <p14:creationId xmlns:p14="http://schemas.microsoft.com/office/powerpoint/2010/main" val="1977293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18</a:t>
            </a:fld>
            <a:endParaRPr lang="en-GH"/>
          </a:p>
        </p:txBody>
      </p:sp>
    </p:spTree>
    <p:extLst>
      <p:ext uri="{BB962C8B-B14F-4D97-AF65-F5344CB8AC3E}">
        <p14:creationId xmlns:p14="http://schemas.microsoft.com/office/powerpoint/2010/main" val="723282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dirty="0">
                <a:effectLst/>
                <a:highlight>
                  <a:srgbClr val="00FF00"/>
                </a:highlight>
                <a:latin typeface="Times New Roman" panose="02020603050405020304" pitchFamily="18" charset="0"/>
                <a:ea typeface="Calibri" panose="020F0502020204030204" pitchFamily="34" charset="0"/>
              </a:rPr>
              <a:t>All of the lights</a:t>
            </a:r>
            <a:r>
              <a:rPr lang="en-GH" sz="1200" u="none" strike="noStrike" dirty="0">
                <a:solidFill>
                  <a:schemeClr val="tx1"/>
                </a:solidFill>
                <a:effectLst/>
                <a:highlight>
                  <a:srgbClr val="00FF00"/>
                </a:highlight>
                <a:latin typeface="Times New Roman" panose="02020603050405020304" pitchFamily="18" charset="0"/>
                <a:ea typeface="Calibri" panose="020F0502020204030204" pitchFamily="34" charset="0"/>
              </a:rPr>
              <a:t> </a:t>
            </a:r>
            <a:r>
              <a:rPr lang="en-GB" sz="1200" u="none" strike="noStrike" dirty="0">
                <a:solidFill>
                  <a:srgbClr val="DCA10D"/>
                </a:solidFill>
                <a:effectLst/>
                <a:highlight>
                  <a:srgbClr val="00FF00"/>
                </a:highlight>
                <a:latin typeface="Times New Roman" panose="02020603050405020304" pitchFamily="18" charset="0"/>
                <a:ea typeface="Calibri" panose="020F0502020204030204" pitchFamily="34" charset="0"/>
                <a:hlinkClick r:id="rId3"/>
              </a:rPr>
              <a:t>https://www.youtube.com/watch?v=HAfFfqiYLp0</a:t>
            </a:r>
            <a:endParaRPr lang="en-GB" sz="1200" u="none" strike="noStrike" dirty="0">
              <a:solidFill>
                <a:srgbClr val="DCA10D"/>
              </a:solidFill>
              <a:effectLst/>
              <a:highlight>
                <a:srgbClr val="00FF00"/>
              </a:highligh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highlight>
                  <a:srgbClr val="00FF00"/>
                </a:highlight>
                <a:latin typeface="Times New Roman" panose="02020603050405020304" pitchFamily="18" charset="0"/>
                <a:ea typeface="Calibri" panose="020F0502020204030204" pitchFamily="34" charset="0"/>
              </a:rPr>
              <a:t>Just the two of us” </a:t>
            </a:r>
            <a:r>
              <a:rPr lang="en-GB" sz="1200" u="none" strike="noStrike" dirty="0">
                <a:solidFill>
                  <a:srgbClr val="DCA10D"/>
                </a:solidFill>
                <a:effectLst/>
                <a:highlight>
                  <a:srgbClr val="00FF00"/>
                </a:highlight>
                <a:latin typeface="Times New Roman" panose="02020603050405020304" pitchFamily="18" charset="0"/>
                <a:ea typeface="Calibri" panose="020F0502020204030204" pitchFamily="34" charset="0"/>
                <a:hlinkClick r:id="rId4"/>
              </a:rPr>
              <a:t>https://www.youtube.com/watch?v=_WamkRSDeD8</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GH" sz="1200" dirty="0">
              <a:effectLst/>
              <a:latin typeface="Times New Roman" panose="02020603050405020304" pitchFamily="18" charset="0"/>
              <a:ea typeface="Times New Roman" panose="02020603050405020304" pitchFamily="18"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19</a:t>
            </a:fld>
            <a:endParaRPr lang="en-GH"/>
          </a:p>
        </p:txBody>
      </p:sp>
    </p:spTree>
    <p:extLst>
      <p:ext uri="{BB962C8B-B14F-4D97-AF65-F5344CB8AC3E}">
        <p14:creationId xmlns:p14="http://schemas.microsoft.com/office/powerpoint/2010/main" val="2788110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REFERENCES: </a:t>
            </a:r>
            <a:endParaRPr lang="en-GH" sz="1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itchFamily="2" charset="2"/>
              <a:buChar char=""/>
            </a:pPr>
            <a:r>
              <a:rPr lang="en-GH" sz="1200" b="0"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E</a:t>
            </a:r>
            <a:r>
              <a:rPr lang="en-US" sz="1200" b="0" dirty="0" err="1">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ngaging</a:t>
            </a:r>
            <a:r>
              <a:rPr lang="en-US" sz="1200" b="0"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 Fathers in Head Start, </a:t>
            </a:r>
            <a:r>
              <a:rPr lang="en-US" sz="1200" b="0" u="sng"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hlinkClick r:id="rId3"/>
              </a:rPr>
              <a:t>https://www.fatherhood.gov/sites/default/files/resource_files/e000001785.pdf</a:t>
            </a:r>
            <a:r>
              <a:rPr lang="en-US" sz="1200" b="0"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GB" sz="1200" b="0" i="0" u="none" strike="noStrike" kern="1200" dirty="0">
                <a:solidFill>
                  <a:schemeClr val="tx1"/>
                </a:solidFill>
                <a:effectLst/>
                <a:highlight>
                  <a:srgbClr val="00FF00"/>
                </a:highlight>
                <a:latin typeface="+mn-lt"/>
                <a:ea typeface="+mn-ea"/>
                <a:cs typeface="+mn-cs"/>
              </a:rPr>
              <a:t>Six Obstacles to Father Involvement—and How to Overcome Them </a:t>
            </a:r>
            <a:r>
              <a:rPr lang="en-GB" sz="1200" dirty="0">
                <a:effectLst/>
                <a:latin typeface="Arial" panose="020B0604020202020204" pitchFamily="34" charset="0"/>
                <a:ea typeface="Times New Roman" panose="02020603050405020304" pitchFamily="18" charset="0"/>
                <a:cs typeface="Arial" panose="020B0604020202020204" pitchFamily="34" charset="0"/>
              </a:rPr>
              <a:t>https://</a:t>
            </a:r>
            <a:r>
              <a:rPr lang="en-GB" sz="1200" dirty="0" err="1">
                <a:effectLst/>
                <a:latin typeface="Arial" panose="020B0604020202020204" pitchFamily="34" charset="0"/>
                <a:ea typeface="Times New Roman" panose="02020603050405020304" pitchFamily="18" charset="0"/>
                <a:cs typeface="Arial" panose="020B0604020202020204" pitchFamily="34" charset="0"/>
              </a:rPr>
              <a:t>greatergood.berkeley.edu</a:t>
            </a:r>
            <a:r>
              <a:rPr lang="en-GB" sz="1200" dirty="0">
                <a:effectLst/>
                <a:latin typeface="Arial" panose="020B0604020202020204" pitchFamily="34" charset="0"/>
                <a:ea typeface="Times New Roman" panose="02020603050405020304" pitchFamily="18" charset="0"/>
                <a:cs typeface="Arial" panose="020B0604020202020204" pitchFamily="34" charset="0"/>
              </a:rPr>
              <a:t>/article/item/</a:t>
            </a:r>
            <a:r>
              <a:rPr lang="en-GB" sz="1200" dirty="0" err="1">
                <a:effectLst/>
                <a:latin typeface="Arial" panose="020B0604020202020204" pitchFamily="34" charset="0"/>
                <a:ea typeface="Times New Roman" panose="02020603050405020304" pitchFamily="18" charset="0"/>
                <a:cs typeface="Arial" panose="020B0604020202020204" pitchFamily="34" charset="0"/>
              </a:rPr>
              <a:t>six_obstacles_to_father_involvementand_how_to_overcome_them</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GB" sz="1200" kern="1200" dirty="0">
                <a:solidFill>
                  <a:schemeClr val="tx1"/>
                </a:solidFill>
                <a:effectLst/>
                <a:latin typeface="+mn-lt"/>
                <a:ea typeface="+mn-ea"/>
                <a:cs typeface="+mn-cs"/>
              </a:rPr>
              <a:t>The Power of Fathers https://</a:t>
            </a:r>
            <a:r>
              <a:rPr lang="en-GB" sz="1200" kern="1200" dirty="0" err="1">
                <a:solidFill>
                  <a:schemeClr val="tx1"/>
                </a:solidFill>
                <a:effectLst/>
                <a:latin typeface="+mn-lt"/>
                <a:ea typeface="+mn-ea"/>
                <a:cs typeface="+mn-cs"/>
              </a:rPr>
              <a:t>www.irvingharrisfdn.org</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wp</a:t>
            </a:r>
            <a:r>
              <a:rPr lang="en-GB" sz="1200" kern="1200" dirty="0">
                <a:solidFill>
                  <a:schemeClr val="tx1"/>
                </a:solidFill>
                <a:effectLst/>
                <a:latin typeface="+mn-lt"/>
                <a:ea typeface="+mn-ea"/>
                <a:cs typeface="+mn-cs"/>
              </a:rPr>
              <a:t>-content/uploads/2021/01/Father-Engagement-Concept-Paper-</a:t>
            </a:r>
            <a:r>
              <a:rPr lang="en-GB" sz="1200" kern="1200" dirty="0" err="1">
                <a:solidFill>
                  <a:schemeClr val="tx1"/>
                </a:solidFill>
                <a:effectLst/>
                <a:latin typeface="+mn-lt"/>
                <a:ea typeface="+mn-ea"/>
                <a:cs typeface="+mn-cs"/>
              </a:rPr>
              <a:t>FINAL.pdf</a:t>
            </a:r>
            <a:endParaRPr lang="en-GB" sz="1200" b="0" kern="1200" dirty="0">
              <a:solidFill>
                <a:schemeClr val="tx1"/>
              </a:solidFill>
              <a:effectLst/>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GB" sz="1200" b="0" kern="1200" dirty="0">
                <a:solidFill>
                  <a:schemeClr val="tx1"/>
                </a:solidFill>
                <a:effectLst/>
                <a:latin typeface="+mn-lt"/>
                <a:ea typeface="+mn-ea"/>
                <a:cs typeface="+mn-cs"/>
              </a:rPr>
              <a:t>Fathers’ Perspectives on Supports and Barriers That Affect Their Fatherhood Role (pages 7 – 9)</a:t>
            </a:r>
          </a:p>
          <a:p>
            <a:r>
              <a:rPr lang="en-GB" sz="1200" b="0" kern="1200" dirty="0">
                <a:solidFill>
                  <a:schemeClr val="tx1"/>
                </a:solidFill>
                <a:effectLst/>
                <a:latin typeface="+mn-lt"/>
                <a:ea typeface="+mn-ea"/>
                <a:cs typeface="+mn-cs"/>
                <a:hlinkClick r:id="rId4"/>
              </a:rPr>
              <a:t>https</a:t>
            </a:r>
            <a:r>
              <a:rPr lang="en-GB" sz="1200" kern="1200" dirty="0">
                <a:solidFill>
                  <a:schemeClr val="tx1"/>
                </a:solidFill>
                <a:effectLst/>
                <a:latin typeface="+mn-lt"/>
                <a:ea typeface="+mn-ea"/>
                <a:cs typeface="+mn-cs"/>
                <a:hlinkClick r:id="rId4"/>
              </a:rPr>
              <a:t>://journals.sagepub.com/doi/pdf/10.1177/2158244014521818</a:t>
            </a:r>
            <a:endParaRPr lang="en-GB" sz="1200" kern="1200" dirty="0">
              <a:solidFill>
                <a:schemeClr val="tx1"/>
              </a:solidFill>
              <a:effectLst/>
              <a:latin typeface="+mn-lt"/>
              <a:ea typeface="+mn-ea"/>
              <a:cs typeface="+mn-cs"/>
            </a:endParaRP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EXERCISE 6 (30 minutes). </a:t>
            </a:r>
          </a:p>
          <a:p>
            <a:pPr marL="0" marR="0">
              <a:spcBef>
                <a:spcPts val="0"/>
              </a:spcBef>
              <a:spcAft>
                <a:spcPts val="0"/>
              </a:spcAft>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Group Reading, Summarize and Share</a:t>
            </a:r>
            <a:r>
              <a:rPr lang="en-GB" sz="1200" b="1"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The</a:t>
            </a:r>
            <a:r>
              <a:rPr lang="en-GB" sz="1200" b="1"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 </a:t>
            </a:r>
            <a:r>
              <a:rPr lang="en-GB" sz="1200" i="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host will break participants into four groups (1. Foundations 2. Impact 3. Family Outcomes and 4. Child Outcomes) Each group will have five minutes to read, summarize and share the key points from each section of the article. </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itchFamily="2" charset="2"/>
              <a:buChar char=""/>
            </a:pPr>
            <a:r>
              <a:rPr lang="en-GB" sz="1200" i="1" dirty="0">
                <a:effectLst/>
                <a:highlight>
                  <a:srgbClr val="00FF00"/>
                </a:highlight>
                <a:latin typeface="Arial" panose="020B0604020202020204" pitchFamily="34" charset="0"/>
                <a:ea typeface="Calibri" panose="020F0502020204030204" pitchFamily="34" charset="0"/>
                <a:cs typeface="Arial" panose="020B0604020202020204" pitchFamily="34" charset="0"/>
              </a:rPr>
              <a:t>Foundations group will read, summarize and share the “Barriers to Change” section. </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itchFamily="2" charset="2"/>
              <a:buChar char=""/>
            </a:pPr>
            <a:r>
              <a:rPr lang="en-GB" sz="1200" i="1" dirty="0">
                <a:effectLst/>
                <a:highlight>
                  <a:srgbClr val="00FF00"/>
                </a:highlight>
                <a:latin typeface="Arial" panose="020B0604020202020204" pitchFamily="34" charset="0"/>
                <a:ea typeface="Calibri" panose="020F0502020204030204" pitchFamily="34" charset="0"/>
                <a:cs typeface="Arial" panose="020B0604020202020204" pitchFamily="34" charset="0"/>
              </a:rPr>
              <a:t>Impacts group will read, summarize and share the “Assess Strengths and Challenges” section.</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itchFamily="2" charset="2"/>
              <a:buChar char=""/>
            </a:pPr>
            <a:r>
              <a:rPr lang="en-GB" sz="1200" i="1" dirty="0">
                <a:effectLst/>
                <a:highlight>
                  <a:srgbClr val="00FF00"/>
                </a:highlight>
                <a:latin typeface="Arial" panose="020B0604020202020204" pitchFamily="34" charset="0"/>
                <a:ea typeface="Calibri" panose="020F0502020204030204" pitchFamily="34" charset="0"/>
                <a:cs typeface="Arial" panose="020B0604020202020204" pitchFamily="34" charset="0"/>
              </a:rPr>
              <a:t>Family Outcomes group will read, summarize and share the “Implementing Change” section.</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itchFamily="2" charset="2"/>
              <a:buChar char=""/>
            </a:pPr>
            <a:r>
              <a:rPr lang="en-GB" sz="1200" i="1" dirty="0">
                <a:effectLst/>
                <a:highlight>
                  <a:srgbClr val="00FF00"/>
                </a:highlight>
                <a:latin typeface="Arial" panose="020B0604020202020204" pitchFamily="34" charset="0"/>
                <a:ea typeface="Calibri" panose="020F0502020204030204" pitchFamily="34" charset="0"/>
                <a:cs typeface="Arial" panose="020B0604020202020204" pitchFamily="34" charset="0"/>
              </a:rPr>
              <a:t>Child Outcomes group will read, summarize and share the “Programming for Father Involvement” section.</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20</a:t>
            </a:fld>
            <a:endParaRPr lang="en-GH"/>
          </a:p>
        </p:txBody>
      </p:sp>
    </p:spTree>
    <p:extLst>
      <p:ext uri="{BB962C8B-B14F-4D97-AF65-F5344CB8AC3E}">
        <p14:creationId xmlns:p14="http://schemas.microsoft.com/office/powerpoint/2010/main" val="3223049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21</a:t>
            </a:fld>
            <a:endParaRPr lang="en-GH"/>
          </a:p>
        </p:txBody>
      </p:sp>
    </p:spTree>
    <p:extLst>
      <p:ext uri="{BB962C8B-B14F-4D97-AF65-F5344CB8AC3E}">
        <p14:creationId xmlns:p14="http://schemas.microsoft.com/office/powerpoint/2010/main" val="631084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b="1" kern="1200" dirty="0">
                <a:solidFill>
                  <a:srgbClr val="000000"/>
                </a:solidFill>
                <a:effectLst/>
                <a:highlight>
                  <a:srgbClr val="00FF00"/>
                </a:highlight>
                <a:latin typeface="Times New Roman" panose="02020603050405020304" pitchFamily="18" charset="0"/>
                <a:ea typeface="Palatino" pitchFamily="2" charset="77"/>
              </a:rPr>
              <a:t>Participants</a:t>
            </a:r>
            <a:r>
              <a:rPr lang="en-GH" dirty="0">
                <a:highlight>
                  <a:srgbClr val="00FF00"/>
                </a:highlight>
                <a:latin typeface="Times New Roman" panose="02020603050405020304" pitchFamily="18" charset="0"/>
                <a:ea typeface="Palatino" pitchFamily="2" charset="77"/>
              </a:rPr>
              <a:t> </a:t>
            </a:r>
            <a:r>
              <a:rPr lang="en-GB" sz="1200" b="1" kern="1200" dirty="0">
                <a:solidFill>
                  <a:srgbClr val="000000"/>
                </a:solidFill>
                <a:effectLst/>
                <a:highlight>
                  <a:srgbClr val="00FF00"/>
                </a:highlight>
                <a:latin typeface="Times New Roman" panose="02020603050405020304" pitchFamily="18" charset="0"/>
                <a:ea typeface="Palatino" pitchFamily="2" charset="77"/>
              </a:rPr>
              <a:t>responses from needs assessment (</a:t>
            </a:r>
            <a:r>
              <a:rPr lang="en-GB" sz="1200" b="1" u="sng" kern="1200" dirty="0">
                <a:solidFill>
                  <a:srgbClr val="000000"/>
                </a:solidFill>
                <a:effectLst/>
                <a:highlight>
                  <a:srgbClr val="00FF00"/>
                </a:highlight>
                <a:latin typeface="Times New Roman" panose="02020603050405020304" pitchFamily="18" charset="0"/>
                <a:ea typeface="Palatino" pitchFamily="2" charset="77"/>
                <a:hlinkClick r:id="rId3"/>
              </a:rPr>
              <a:t>https://docs.google.com/forms/d/118KjOPQAkcG4aCgGXIxa9JME_8TGJg5wgJIyTrFuCeQ/edit#responses</a:t>
            </a:r>
            <a:r>
              <a:rPr lang="en-GB" sz="1200" b="1" kern="1200" dirty="0">
                <a:solidFill>
                  <a:srgbClr val="000000"/>
                </a:solidFill>
                <a:effectLst/>
                <a:highlight>
                  <a:srgbClr val="00FF00"/>
                </a:highlight>
                <a:latin typeface="Times New Roman" panose="02020603050405020304" pitchFamily="18" charset="0"/>
                <a:ea typeface="Palatino" pitchFamily="2" charset="77"/>
              </a:rPr>
              <a:t>)</a:t>
            </a:r>
            <a:endParaRPr lang="en-GH"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RESOURCE: </a:t>
            </a:r>
            <a:r>
              <a:rPr lang="en-GB" sz="1200" kern="1200" dirty="0">
                <a:solidFill>
                  <a:srgbClr val="000000"/>
                </a:solidFill>
                <a:effectLst/>
                <a:highlight>
                  <a:srgbClr val="00FF00"/>
                </a:highlight>
                <a:latin typeface="Times New Roman" panose="02020603050405020304" pitchFamily="18" charset="0"/>
                <a:ea typeface="Palatino" pitchFamily="2" charset="77"/>
              </a:rPr>
              <a:t>My Free Bingo</a:t>
            </a:r>
            <a:r>
              <a:rPr lang="en-GB" sz="1200" b="1" kern="1200" dirty="0">
                <a:solidFill>
                  <a:srgbClr val="000000"/>
                </a:solidFill>
                <a:effectLst/>
                <a:highlight>
                  <a:srgbClr val="00FF00"/>
                </a:highlight>
                <a:latin typeface="Times New Roman" panose="02020603050405020304" pitchFamily="18" charset="0"/>
                <a:ea typeface="Palatino" pitchFamily="2" charset="77"/>
              </a:rPr>
              <a:t> </a:t>
            </a:r>
            <a:r>
              <a:rPr lang="en-US" sz="1200" u="sng" dirty="0">
                <a:solidFill>
                  <a:srgbClr val="0000FF"/>
                </a:solidFill>
                <a:effectLst/>
                <a:highlight>
                  <a:srgbClr val="00FF00"/>
                </a:highlight>
                <a:latin typeface="Times New Roman" panose="02020603050405020304" pitchFamily="18" charset="0"/>
                <a:ea typeface="Times New Roman" panose="02020603050405020304" pitchFamily="18" charset="0"/>
                <a:hlinkClick r:id="rId4"/>
              </a:rPr>
              <a:t>https://myfreebingocards.com/bingo-card-generator/free/fasqpvt</a:t>
            </a:r>
            <a:endParaRPr lang="en-GH"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000000"/>
                </a:solidFill>
                <a:effectLst/>
                <a:highlight>
                  <a:srgbClr val="00FF00"/>
                </a:highlight>
                <a:latin typeface="Arial" panose="020B0604020202020204" pitchFamily="34" charset="0"/>
                <a:ea typeface="Palatino" pitchFamily="2" charset="77"/>
                <a:cs typeface="Arial" panose="020B0604020202020204" pitchFamily="34" charset="0"/>
              </a:rPr>
              <a:t>EXERCISE 7 (30 minutes). Bingo! </a:t>
            </a:r>
            <a:r>
              <a:rPr lang="en-US" sz="1200" i="1" dirty="0">
                <a:effectLst/>
                <a:highlight>
                  <a:srgbClr val="00FF00"/>
                </a:highlight>
                <a:latin typeface="Arial" panose="020B0604020202020204" pitchFamily="34" charset="0"/>
                <a:ea typeface="Times New Roman" panose="02020603050405020304" pitchFamily="18" charset="0"/>
                <a:cs typeface="Arial" panose="020B0604020202020204" pitchFamily="34" charset="0"/>
              </a:rPr>
              <a:t>Each participant will click on the link (</a:t>
            </a:r>
            <a:r>
              <a:rPr lang="en-GH" sz="1200" b="1" i="1" u="sng" dirty="0">
                <a:solidFill>
                  <a:srgbClr val="FF4444"/>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hlinkClick r:id="rId5"/>
              </a:rPr>
              <a:t>https://mfbc.us/m/m94bb83</a:t>
            </a:r>
            <a:r>
              <a:rPr lang="en-US" sz="1200" i="1" dirty="0">
                <a:effectLst/>
                <a:highlight>
                  <a:srgbClr val="00FF00"/>
                </a:highlight>
                <a:latin typeface="Arial" panose="020B0604020202020204" pitchFamily="34" charset="0"/>
                <a:ea typeface="Times New Roman" panose="02020603050405020304" pitchFamily="18" charset="0"/>
                <a:cs typeface="Arial" panose="020B0604020202020204" pitchFamily="34" charset="0"/>
              </a:rPr>
              <a:t>) for their bingo card (if more than 30 participants, then break them up into </a:t>
            </a:r>
            <a:r>
              <a:rPr lang="en-US" sz="1200" i="1"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their four assigned Framework groups to play as four teams, with each team getting a preselected card that is put in the chat by the host. The host will select the four cards using the “Individual” option on the bingo generator page). The Bingo card was populated with responses from the needs assessment to the question </a:t>
            </a:r>
            <a:r>
              <a:rPr lang="en-GH" sz="1200" i="1" spc="10"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What are three of the greatest challenges you have had in integrating specific strategies for father engagement into your program? </a:t>
            </a:r>
            <a:r>
              <a:rPr lang="en-US" sz="1200" i="1" spc="10" dirty="0">
                <a:solidFill>
                  <a:srgbClr val="000000"/>
                </a:solidFill>
                <a:effectLst/>
                <a:highlight>
                  <a:srgbClr val="00FF00"/>
                </a:highlight>
                <a:latin typeface="Arial" panose="020B0604020202020204" pitchFamily="34" charset="0"/>
                <a:ea typeface="Times New Roman" panose="02020603050405020304" pitchFamily="18" charset="0"/>
                <a:cs typeface="Arial" panose="020B0604020202020204" pitchFamily="34" charset="0"/>
              </a:rPr>
              <a:t>The host will call out items on the list. Participants will click on each item as they are called out. The first participant with a crossed out item under each of the BINGO letters wins! With this victory, they get to discuss their challenges with father engagement. Repeat game if time allows.</a:t>
            </a:r>
            <a:r>
              <a:rPr lang="en-US" sz="1200" i="1"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H" sz="1200" i="1" dirty="0">
              <a:effectLs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22</a:t>
            </a:fld>
            <a:endParaRPr lang="en-GH"/>
          </a:p>
        </p:txBody>
      </p:sp>
    </p:spTree>
    <p:extLst>
      <p:ext uri="{BB962C8B-B14F-4D97-AF65-F5344CB8AC3E}">
        <p14:creationId xmlns:p14="http://schemas.microsoft.com/office/powerpoint/2010/main" val="3945520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23</a:t>
            </a:fld>
            <a:endParaRPr lang="en-GH"/>
          </a:p>
        </p:txBody>
      </p:sp>
    </p:spTree>
    <p:extLst>
      <p:ext uri="{BB962C8B-B14F-4D97-AF65-F5344CB8AC3E}">
        <p14:creationId xmlns:p14="http://schemas.microsoft.com/office/powerpoint/2010/main" val="3437196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effectLst/>
                <a:highlight>
                  <a:srgbClr val="00FF00"/>
                </a:highlight>
                <a:latin typeface="Times New Roman" panose="02020603050405020304" pitchFamily="18" charset="0"/>
                <a:ea typeface="Calibri" panose="020F0502020204030204" pitchFamily="34" charset="0"/>
              </a:rPr>
              <a:t>Engaging Fathers (7 minutes) </a:t>
            </a:r>
            <a:r>
              <a:rPr lang="en-GB" sz="1200" b="0" kern="1200" dirty="0">
                <a:solidFill>
                  <a:srgbClr val="000000"/>
                </a:solidFill>
                <a:effectLst/>
                <a:highlight>
                  <a:srgbClr val="00FF00"/>
                </a:highlight>
                <a:latin typeface="Times New Roman" panose="02020603050405020304" pitchFamily="18" charset="0"/>
                <a:ea typeface="Palatino" pitchFamily="2" charset="77"/>
              </a:rPr>
              <a:t>https://</a:t>
            </a:r>
            <a:r>
              <a:rPr lang="en-GB" sz="1200" b="0" kern="1200" dirty="0" err="1">
                <a:solidFill>
                  <a:srgbClr val="000000"/>
                </a:solidFill>
                <a:effectLst/>
                <a:highlight>
                  <a:srgbClr val="00FF00"/>
                </a:highlight>
                <a:latin typeface="Times New Roman" panose="02020603050405020304" pitchFamily="18" charset="0"/>
                <a:ea typeface="Palatino" pitchFamily="2" charset="77"/>
              </a:rPr>
              <a:t>eclkc.ohs.acf.hhs.gov</a:t>
            </a:r>
            <a:r>
              <a:rPr lang="en-GB" sz="1200" b="0" kern="1200" dirty="0">
                <a:solidFill>
                  <a:srgbClr val="000000"/>
                </a:solidFill>
                <a:effectLst/>
                <a:highlight>
                  <a:srgbClr val="00FF00"/>
                </a:highlight>
                <a:latin typeface="Times New Roman" panose="02020603050405020304" pitchFamily="18" charset="0"/>
                <a:ea typeface="Palatino" pitchFamily="2" charset="77"/>
              </a:rPr>
              <a:t>/video/engaging-fathers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highlight>
                  <a:srgbClr val="00FF00"/>
                </a:highlight>
                <a:latin typeface="+mn-lt"/>
                <a:ea typeface="+mn-ea"/>
                <a:cs typeface="+mn-cs"/>
              </a:rPr>
              <a:t>Glory ft. Blue Ivy </a:t>
            </a:r>
            <a:r>
              <a:rPr lang="en-GB" dirty="0"/>
              <a:t>https://</a:t>
            </a:r>
            <a:r>
              <a:rPr lang="en-GB" dirty="0" err="1"/>
              <a:t>www.youtube.com</a:t>
            </a:r>
            <a:r>
              <a:rPr lang="en-GB" dirty="0"/>
              <a:t>/</a:t>
            </a:r>
            <a:r>
              <a:rPr lang="en-GB" dirty="0" err="1"/>
              <a:t>watch?v</a:t>
            </a:r>
            <a:r>
              <a:rPr lang="en-GB" dirty="0"/>
              <a:t>=vyoNdZxy5VE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Lukas Graham - 7 Years </a:t>
            </a:r>
            <a:r>
              <a:rPr lang="en-GB" dirty="0"/>
              <a:t>https://</a:t>
            </a:r>
            <a:r>
              <a:rPr lang="en-GB" dirty="0" err="1"/>
              <a:t>www.youtube.com</a:t>
            </a:r>
            <a:r>
              <a:rPr lang="en-GB" dirty="0"/>
              <a:t>/</a:t>
            </a:r>
            <a:r>
              <a:rPr lang="en-GB" dirty="0" err="1"/>
              <a:t>watch?v</a:t>
            </a:r>
            <a:r>
              <a:rPr lang="en-GB" dirty="0"/>
              <a:t>=LHCob76kigA</a:t>
            </a:r>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24</a:t>
            </a:fld>
            <a:endParaRPr lang="en-GH"/>
          </a:p>
        </p:txBody>
      </p:sp>
    </p:spTree>
    <p:extLst>
      <p:ext uri="{BB962C8B-B14F-4D97-AF65-F5344CB8AC3E}">
        <p14:creationId xmlns:p14="http://schemas.microsoft.com/office/powerpoint/2010/main" val="3371420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b="1" kern="1200" dirty="0">
                <a:solidFill>
                  <a:srgbClr val="000000"/>
                </a:solidFill>
                <a:effectLst/>
                <a:highlight>
                  <a:srgbClr val="00FF00"/>
                </a:highlight>
                <a:latin typeface="Times New Roman" panose="02020603050405020304" pitchFamily="18" charset="0"/>
                <a:ea typeface="Palatino" pitchFamily="2" charset="77"/>
              </a:rPr>
              <a:t>REFERENCES: </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i="1" kern="1200" dirty="0">
                <a:solidFill>
                  <a:srgbClr val="000000"/>
                </a:solidFill>
                <a:effectLst/>
                <a:highlight>
                  <a:srgbClr val="00FF00"/>
                </a:highlight>
                <a:latin typeface="Times New Roman" panose="02020603050405020304" pitchFamily="18" charset="0"/>
                <a:ea typeface="Palatino" pitchFamily="2" charset="77"/>
              </a:rPr>
              <a:t>Participants</a:t>
            </a:r>
            <a:endParaRPr lang="en-GH"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GB" sz="1200" i="1" kern="1200" dirty="0">
                <a:solidFill>
                  <a:srgbClr val="000000"/>
                </a:solidFill>
                <a:effectLst/>
                <a:highlight>
                  <a:srgbClr val="00FF00"/>
                </a:highlight>
                <a:latin typeface="Times New Roman" panose="02020603050405020304" pitchFamily="18" charset="0"/>
                <a:ea typeface="Palatino" pitchFamily="2" charset="77"/>
              </a:rPr>
              <a:t>Findings from participant research</a:t>
            </a:r>
            <a:endParaRPr lang="en-GH" sz="1200" dirty="0">
              <a:effectLst/>
              <a:latin typeface="Times New Roman" panose="02020603050405020304" pitchFamily="18" charset="0"/>
              <a:ea typeface="Times New Roman" panose="02020603050405020304" pitchFamily="18" charset="0"/>
            </a:endParaRPr>
          </a:p>
          <a:p>
            <a:pPr marR="0" lvl="0">
              <a:spcBef>
                <a:spcPts val="0"/>
              </a:spcBef>
              <a:spcAft>
                <a:spcPts val="0"/>
              </a:spcAft>
              <a:tabLst>
                <a:tab pos="457200" algn="l"/>
              </a:tabLst>
            </a:pPr>
            <a:r>
              <a:rPr lang="en-GB" sz="1200" b="1" kern="1200" dirty="0">
                <a:solidFill>
                  <a:srgbClr val="000000"/>
                </a:solidFill>
                <a:effectLst/>
                <a:highlight>
                  <a:srgbClr val="00FF00"/>
                </a:highlight>
                <a:latin typeface="Times New Roman" panose="02020603050405020304" pitchFamily="18" charset="0"/>
                <a:ea typeface="Palatino" pitchFamily="2" charset="77"/>
              </a:rPr>
              <a:t>EXERCISE (30 minutes)</a:t>
            </a:r>
          </a:p>
          <a:p>
            <a:pPr marR="0" lvl="0">
              <a:spcBef>
                <a:spcPts val="0"/>
              </a:spcBef>
              <a:spcAft>
                <a:spcPts val="0"/>
              </a:spcAft>
              <a:tabLst>
                <a:tab pos="457200" algn="l"/>
              </a:tabLst>
            </a:pPr>
            <a:r>
              <a:rPr lang="en-GB" sz="1200" b="1" kern="1200" dirty="0">
                <a:solidFill>
                  <a:srgbClr val="000000"/>
                </a:solidFill>
                <a:effectLst/>
                <a:highlight>
                  <a:srgbClr val="00FF00"/>
                </a:highlight>
                <a:latin typeface="Times New Roman" panose="02020603050405020304" pitchFamily="18" charset="0"/>
                <a:ea typeface="Palatino" pitchFamily="2" charset="77"/>
              </a:rPr>
              <a:t>Speed Dating Challenges. </a:t>
            </a:r>
            <a:r>
              <a:rPr lang="en-GB" sz="1200" i="1" kern="1200" dirty="0">
                <a:solidFill>
                  <a:srgbClr val="000000"/>
                </a:solidFill>
                <a:effectLst/>
                <a:highlight>
                  <a:srgbClr val="00FF00"/>
                </a:highlight>
                <a:latin typeface="Times New Roman" panose="02020603050405020304" pitchFamily="18" charset="0"/>
                <a:ea typeface="Palatino" pitchFamily="2" charset="77"/>
              </a:rPr>
              <a:t>The host will open this exercise by explaining the significance of identifying the causes and effects of an issue before exploring possible interventions. The causes and effects, once identified, can be the targets of strategies for change. Participants will be asked to copy the Bingo list of issues and paste them on a separate word document. Each participant will choose up to three challenges to engaging fathers from this list that resonate with them the most. They will each then be given 10 minutes to go online find and make note of as many of the causes and effects of those barriers as possible to share their findings. Once the 10 minutes has elapsed, the host will then shuffle the participants into pairs, where they will have a total of two minutes (one minute each participant), </a:t>
            </a:r>
            <a:r>
              <a:rPr lang="en-GB" sz="1200" dirty="0">
                <a:solidFill>
                  <a:srgbClr val="000000"/>
                </a:solidFill>
                <a:highlight>
                  <a:srgbClr val="00FF00"/>
                </a:highlight>
                <a:latin typeface="Arial" panose="020B0604020202020204" pitchFamily="34" charset="0"/>
                <a:ea typeface="Palatino" pitchFamily="2" charset="77"/>
                <a:cs typeface="Arial" panose="020B0604020202020204" pitchFamily="34" charset="0"/>
              </a:rPr>
              <a:t>to discuss the challenges they researched. Participants will track the number of participants they are paired with who has at least one of their challenges in common. Whoever has the highest number of people who shares the same challenge as they to wins!</a:t>
            </a: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25</a:t>
            </a:fld>
            <a:endParaRPr lang="en-GH"/>
          </a:p>
        </p:txBody>
      </p:sp>
    </p:spTree>
    <p:extLst>
      <p:ext uri="{BB962C8B-B14F-4D97-AF65-F5344CB8AC3E}">
        <p14:creationId xmlns:p14="http://schemas.microsoft.com/office/powerpoint/2010/main" val="3386383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H" sz="1200" dirty="0">
              <a:effectLst/>
              <a:highlight>
                <a:srgbClr val="00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32A369-4BD3-2945-8DCE-810257A9825C}" type="slidenum">
              <a:rPr lang="en-GH" smtClean="0"/>
              <a:t>26</a:t>
            </a:fld>
            <a:endParaRPr lang="en-GH"/>
          </a:p>
        </p:txBody>
      </p:sp>
    </p:spTree>
    <p:extLst>
      <p:ext uri="{BB962C8B-B14F-4D97-AF65-F5344CB8AC3E}">
        <p14:creationId xmlns:p14="http://schemas.microsoft.com/office/powerpoint/2010/main" val="3328651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H" dirty="0"/>
              <a:t>To review, participants will play a game of Jeopardy!. The facilitator will open the link, found at: </a:t>
            </a:r>
            <a:r>
              <a:rPr lang="en-GB" dirty="0"/>
              <a:t>https://</a:t>
            </a:r>
            <a:r>
              <a:rPr lang="en-GB" dirty="0" err="1"/>
              <a:t>www.triviamaker.com</a:t>
            </a:r>
            <a:r>
              <a:rPr lang="en-GB" dirty="0"/>
              <a:t>/game-preview/game/GD20220306164657993645951-Breaking-Down-the-Barriers-to-Father-Engagement!!!</a:t>
            </a:r>
          </a:p>
          <a:p>
            <a:endParaRPr lang="en-GH" dirty="0"/>
          </a:p>
          <a:p>
            <a:r>
              <a:rPr lang="en-GH" dirty="0"/>
              <a:t>After opening the link, the faciliator will share his screen and then ask the groups to compete as their preassigned team. Each team will take turns sending representatives to choose the category from which they’d like to field questions. For every correct answer, they score points; for every incorect answer, they lose points. The team with the most points once all of the categories have been unconvered wins!!!</a:t>
            </a:r>
            <a:endParaRPr lang="en-GB" dirty="0"/>
          </a:p>
        </p:txBody>
      </p:sp>
      <p:sp>
        <p:nvSpPr>
          <p:cNvPr id="4" name="Slide Number Placeholder 3"/>
          <p:cNvSpPr>
            <a:spLocks noGrp="1"/>
          </p:cNvSpPr>
          <p:nvPr>
            <p:ph type="sldNum" sz="quarter" idx="5"/>
          </p:nvPr>
        </p:nvSpPr>
        <p:spPr/>
        <p:txBody>
          <a:bodyPr/>
          <a:lstStyle/>
          <a:p>
            <a:fld id="{A132A369-4BD3-2945-8DCE-810257A9825C}" type="slidenum">
              <a:rPr lang="en-GH" smtClean="0"/>
              <a:t>27</a:t>
            </a:fld>
            <a:endParaRPr lang="en-GH"/>
          </a:p>
        </p:txBody>
      </p:sp>
    </p:spTree>
    <p:extLst>
      <p:ext uri="{BB962C8B-B14F-4D97-AF65-F5344CB8AC3E}">
        <p14:creationId xmlns:p14="http://schemas.microsoft.com/office/powerpoint/2010/main" val="3630226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H" dirty="0"/>
              <a:t>To review, participants will play a game of Jeopardy!. The facilitator will open the link, found at: </a:t>
            </a:r>
            <a:r>
              <a:rPr lang="en-GB" dirty="0"/>
              <a:t>https://</a:t>
            </a:r>
            <a:r>
              <a:rPr lang="en-GB" dirty="0" err="1"/>
              <a:t>www.triviamaker.com</a:t>
            </a:r>
            <a:r>
              <a:rPr lang="en-GB" dirty="0"/>
              <a:t>/game-preview/game/GD20220306164657993645951-Breaking-Down-the-Barriers-to-Father-Engagement!!!</a:t>
            </a:r>
          </a:p>
          <a:p>
            <a:endParaRPr lang="en-GH" dirty="0"/>
          </a:p>
          <a:p>
            <a:r>
              <a:rPr lang="en-GH" dirty="0"/>
              <a:t>After opening the link, the faciliator will share his screen and then ask the groups to compete as their preassigned team. Each team will take turns sending representatives to choose the category from which they’d like to field questions. For every correct answer, they score points; for every incorect answer, they lose points. The team with the most points once all of the categories have been unconvered wins!!!</a:t>
            </a:r>
            <a:endParaRPr lang="en-GB" dirty="0"/>
          </a:p>
        </p:txBody>
      </p:sp>
      <p:sp>
        <p:nvSpPr>
          <p:cNvPr id="4" name="Slide Number Placeholder 3"/>
          <p:cNvSpPr>
            <a:spLocks noGrp="1"/>
          </p:cNvSpPr>
          <p:nvPr>
            <p:ph type="sldNum" sz="quarter" idx="5"/>
          </p:nvPr>
        </p:nvSpPr>
        <p:spPr/>
        <p:txBody>
          <a:bodyPr/>
          <a:lstStyle/>
          <a:p>
            <a:fld id="{A132A369-4BD3-2945-8DCE-810257A9825C}" type="slidenum">
              <a:rPr lang="en-GH" smtClean="0"/>
              <a:t>28</a:t>
            </a:fld>
            <a:endParaRPr lang="en-GH"/>
          </a:p>
        </p:txBody>
      </p:sp>
    </p:spTree>
    <p:extLst>
      <p:ext uri="{BB962C8B-B14F-4D97-AF65-F5344CB8AC3E}">
        <p14:creationId xmlns:p14="http://schemas.microsoft.com/office/powerpoint/2010/main" val="2219305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H" dirty="0"/>
              <a:t>Participants will volunteer to share their roses (things they enjoyed) and thorns (things that they did not enjoy) about today’s workshop, and offer suggestions for improvement. </a:t>
            </a:r>
          </a:p>
        </p:txBody>
      </p:sp>
      <p:sp>
        <p:nvSpPr>
          <p:cNvPr id="4" name="Slide Number Placeholder 3"/>
          <p:cNvSpPr>
            <a:spLocks noGrp="1"/>
          </p:cNvSpPr>
          <p:nvPr>
            <p:ph type="sldNum" sz="quarter" idx="5"/>
          </p:nvPr>
        </p:nvSpPr>
        <p:spPr/>
        <p:txBody>
          <a:bodyPr/>
          <a:lstStyle/>
          <a:p>
            <a:fld id="{A132A369-4BD3-2945-8DCE-810257A9825C}" type="slidenum">
              <a:rPr lang="en-GH" smtClean="0"/>
              <a:t>30</a:t>
            </a:fld>
            <a:endParaRPr lang="en-GH"/>
          </a:p>
        </p:txBody>
      </p:sp>
    </p:spTree>
    <p:extLst>
      <p:ext uri="{BB962C8B-B14F-4D97-AF65-F5344CB8AC3E}">
        <p14:creationId xmlns:p14="http://schemas.microsoft.com/office/powerpoint/2010/main" val="1635082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H" dirty="0"/>
              <a:t>Facilitator will drop the link in the chat so that participants can provide their feedback:</a:t>
            </a:r>
            <a:endParaRPr lang="en-GB" sz="1200" kern="1200" dirty="0">
              <a:solidFill>
                <a:srgbClr val="000000"/>
              </a:solidFill>
              <a:effectLst/>
              <a:latin typeface="Arial" panose="020B0604020202020204" pitchFamily="34" charset="0"/>
              <a:ea typeface="Palatino" pitchFamily="2" charset="77"/>
              <a:cs typeface="Arial" panose="020B0604020202020204" pitchFamily="34" charset="0"/>
            </a:endParaRPr>
          </a:p>
          <a:p>
            <a:pPr marL="0" marR="0" algn="ctr">
              <a:spcBef>
                <a:spcPts val="0"/>
              </a:spcBef>
              <a:spcAft>
                <a:spcPts val="0"/>
              </a:spcAft>
            </a:pPr>
            <a:r>
              <a:rPr lang="en-GB" sz="1200" b="1" u="sng" kern="1200" dirty="0">
                <a:solidFill>
                  <a:srgbClr val="000000"/>
                </a:solidFill>
                <a:effectLst/>
                <a:latin typeface="Arial" panose="020B0604020202020204" pitchFamily="34" charset="0"/>
                <a:ea typeface="Palatino" pitchFamily="2" charset="77"/>
                <a:cs typeface="Arial" panose="020B0604020202020204" pitchFamily="34" charset="0"/>
                <a:hlinkClick r:id="rId3"/>
              </a:rPr>
              <a:t>https://docs.google.com/forms/d/1G7LgYCcmkb-JyXAVzYE3KFk4z3Ue19XKLv3iRK3eCEQ/edit</a:t>
            </a:r>
            <a:endParaRPr lang="en-GB" sz="1200" b="1" u="sng" kern="1200" dirty="0">
              <a:solidFill>
                <a:srgbClr val="000000"/>
              </a:solidFill>
              <a:effectLst/>
              <a:latin typeface="Arial" panose="020B0604020202020204" pitchFamily="34" charset="0"/>
              <a:ea typeface="Palatino" pitchFamily="2" charset="77"/>
              <a:cs typeface="Arial" panose="020B0604020202020204" pitchFamily="34" charset="0"/>
            </a:endParaRPr>
          </a:p>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31</a:t>
            </a:fld>
            <a:endParaRPr lang="en-GH"/>
          </a:p>
        </p:txBody>
      </p:sp>
    </p:spTree>
    <p:extLst>
      <p:ext uri="{BB962C8B-B14F-4D97-AF65-F5344CB8AC3E}">
        <p14:creationId xmlns:p14="http://schemas.microsoft.com/office/powerpoint/2010/main" val="395942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H" dirty="0"/>
          </a:p>
        </p:txBody>
      </p:sp>
      <p:sp>
        <p:nvSpPr>
          <p:cNvPr id="4" name="Slide Number Placeholder 3"/>
          <p:cNvSpPr>
            <a:spLocks noGrp="1"/>
          </p:cNvSpPr>
          <p:nvPr>
            <p:ph type="sldNum" sz="quarter" idx="5"/>
          </p:nvPr>
        </p:nvSpPr>
        <p:spPr/>
        <p:txBody>
          <a:bodyPr/>
          <a:lstStyle/>
          <a:p>
            <a:fld id="{A132A369-4BD3-2945-8DCE-810257A9825C}" type="slidenum">
              <a:rPr lang="en-GH" smtClean="0"/>
              <a:t>32</a:t>
            </a:fld>
            <a:endParaRPr lang="en-GH"/>
          </a:p>
        </p:txBody>
      </p:sp>
    </p:spTree>
    <p:extLst>
      <p:ext uri="{BB962C8B-B14F-4D97-AF65-F5344CB8AC3E}">
        <p14:creationId xmlns:p14="http://schemas.microsoft.com/office/powerpoint/2010/main" val="3391386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EE3E4-7491-6648-A513-2F33822F2E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H"/>
          </a:p>
        </p:txBody>
      </p:sp>
      <p:sp>
        <p:nvSpPr>
          <p:cNvPr id="3" name="Subtitle 2">
            <a:extLst>
              <a:ext uri="{FF2B5EF4-FFF2-40B4-BE49-F238E27FC236}">
                <a16:creationId xmlns:a16="http://schemas.microsoft.com/office/drawing/2014/main" id="{122203C0-3CBC-894F-B94B-08D79F6CFC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H"/>
          </a:p>
        </p:txBody>
      </p:sp>
      <p:sp>
        <p:nvSpPr>
          <p:cNvPr id="4" name="Date Placeholder 3">
            <a:extLst>
              <a:ext uri="{FF2B5EF4-FFF2-40B4-BE49-F238E27FC236}">
                <a16:creationId xmlns:a16="http://schemas.microsoft.com/office/drawing/2014/main" id="{AB0AAF08-38BE-E640-9C75-9DA39E9B977D}"/>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2429CF8E-3356-824D-899C-6785777462E4}"/>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D3709CEE-44F8-084B-8AD5-6564F77F5F15}"/>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2493332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B977A-7159-7548-8899-72DC5D2201B9}"/>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5F564540-B70E-9A46-BD8F-EAB3D64A08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E4F0B694-8668-6F4E-B0E8-03C302889703}"/>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340C3191-0817-2442-84E4-B8C9C434E383}"/>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8634433B-ACE9-7B42-B855-5A128E5676C4}"/>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3710223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38F0-9413-004B-A7BC-FCB7724FB7E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H"/>
          </a:p>
        </p:txBody>
      </p:sp>
      <p:sp>
        <p:nvSpPr>
          <p:cNvPr id="3" name="Text Placeholder 2">
            <a:extLst>
              <a:ext uri="{FF2B5EF4-FFF2-40B4-BE49-F238E27FC236}">
                <a16:creationId xmlns:a16="http://schemas.microsoft.com/office/drawing/2014/main" id="{B9E8C7F1-DDA1-6F4F-B070-50E7EB7868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23C9EA-21A2-0C4F-AE27-86AFD79FF870}"/>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500F9623-8446-C947-92F7-308A74E8FF61}"/>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412D8957-35F3-AB4D-9C5F-347976800559}"/>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1454044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5E77-89DB-A444-A429-C5ECDBCB3905}"/>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9E74A5B4-7395-2449-8FD2-0AC3064DC0C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Content Placeholder 3">
            <a:extLst>
              <a:ext uri="{FF2B5EF4-FFF2-40B4-BE49-F238E27FC236}">
                <a16:creationId xmlns:a16="http://schemas.microsoft.com/office/drawing/2014/main" id="{B9ADAA74-E651-1D43-89C3-38413ECC890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Date Placeholder 4">
            <a:extLst>
              <a:ext uri="{FF2B5EF4-FFF2-40B4-BE49-F238E27FC236}">
                <a16:creationId xmlns:a16="http://schemas.microsoft.com/office/drawing/2014/main" id="{EDCDEC19-ADAC-774E-90AA-30D18446D78B}"/>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6" name="Footer Placeholder 5">
            <a:extLst>
              <a:ext uri="{FF2B5EF4-FFF2-40B4-BE49-F238E27FC236}">
                <a16:creationId xmlns:a16="http://schemas.microsoft.com/office/drawing/2014/main" id="{86D3E3E7-F5C2-2449-9DA6-507273C002BE}"/>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151A035F-E3ED-234E-9940-FDF3EE5313F6}"/>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379137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B9F6-2EC9-EC4C-BE7A-BB8D2618FF61}"/>
              </a:ext>
            </a:extLst>
          </p:cNvPr>
          <p:cNvSpPr>
            <a:spLocks noGrp="1"/>
          </p:cNvSpPr>
          <p:nvPr>
            <p:ph type="title"/>
          </p:nvPr>
        </p:nvSpPr>
        <p:spPr>
          <a:xfrm>
            <a:off x="839788" y="365125"/>
            <a:ext cx="10515600" cy="1325563"/>
          </a:xfrm>
        </p:spPr>
        <p:txBody>
          <a:bodyPr/>
          <a:lstStyle/>
          <a:p>
            <a:r>
              <a:rPr lang="en-GB"/>
              <a:t>Click to edit Master title style</a:t>
            </a:r>
            <a:endParaRPr lang="en-GH"/>
          </a:p>
        </p:txBody>
      </p:sp>
      <p:sp>
        <p:nvSpPr>
          <p:cNvPr id="3" name="Text Placeholder 2">
            <a:extLst>
              <a:ext uri="{FF2B5EF4-FFF2-40B4-BE49-F238E27FC236}">
                <a16:creationId xmlns:a16="http://schemas.microsoft.com/office/drawing/2014/main" id="{B7A76BF3-AFE1-7247-A14E-D46B4718AC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25543B3-CA2D-7B4F-B69A-4AD5901F301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Text Placeholder 4">
            <a:extLst>
              <a:ext uri="{FF2B5EF4-FFF2-40B4-BE49-F238E27FC236}">
                <a16:creationId xmlns:a16="http://schemas.microsoft.com/office/drawing/2014/main" id="{C966FBA2-94B8-0641-8B2E-3924C7971F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0747F01-3982-284B-B020-52AC8D40440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7" name="Date Placeholder 6">
            <a:extLst>
              <a:ext uri="{FF2B5EF4-FFF2-40B4-BE49-F238E27FC236}">
                <a16:creationId xmlns:a16="http://schemas.microsoft.com/office/drawing/2014/main" id="{0EE74566-4BA0-8C4D-89E4-B171757A3EEB}"/>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8" name="Footer Placeholder 7">
            <a:extLst>
              <a:ext uri="{FF2B5EF4-FFF2-40B4-BE49-F238E27FC236}">
                <a16:creationId xmlns:a16="http://schemas.microsoft.com/office/drawing/2014/main" id="{A31779AC-123A-CA44-9C0E-F0F458C9BF13}"/>
              </a:ext>
            </a:extLst>
          </p:cNvPr>
          <p:cNvSpPr>
            <a:spLocks noGrp="1"/>
          </p:cNvSpPr>
          <p:nvPr>
            <p:ph type="ftr" sz="quarter" idx="11"/>
          </p:nvPr>
        </p:nvSpPr>
        <p:spPr/>
        <p:txBody>
          <a:bodyPr/>
          <a:lstStyle/>
          <a:p>
            <a:endParaRPr lang="en-GH"/>
          </a:p>
        </p:txBody>
      </p:sp>
      <p:sp>
        <p:nvSpPr>
          <p:cNvPr id="9" name="Slide Number Placeholder 8">
            <a:extLst>
              <a:ext uri="{FF2B5EF4-FFF2-40B4-BE49-F238E27FC236}">
                <a16:creationId xmlns:a16="http://schemas.microsoft.com/office/drawing/2014/main" id="{C9E82C63-B2A0-814D-AEB9-ABD2FB55EA63}"/>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2471484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F5269-381B-084C-8025-513EA3E4C7C5}"/>
              </a:ext>
            </a:extLst>
          </p:cNvPr>
          <p:cNvSpPr>
            <a:spLocks noGrp="1"/>
          </p:cNvSpPr>
          <p:nvPr>
            <p:ph type="title"/>
          </p:nvPr>
        </p:nvSpPr>
        <p:spPr/>
        <p:txBody>
          <a:bodyPr/>
          <a:lstStyle/>
          <a:p>
            <a:r>
              <a:rPr lang="en-GB"/>
              <a:t>Click to edit Master title style</a:t>
            </a:r>
            <a:endParaRPr lang="en-GH"/>
          </a:p>
        </p:txBody>
      </p:sp>
      <p:sp>
        <p:nvSpPr>
          <p:cNvPr id="3" name="Date Placeholder 2">
            <a:extLst>
              <a:ext uri="{FF2B5EF4-FFF2-40B4-BE49-F238E27FC236}">
                <a16:creationId xmlns:a16="http://schemas.microsoft.com/office/drawing/2014/main" id="{44BE8C67-F32A-004A-9260-30FBFB4396DB}"/>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4" name="Footer Placeholder 3">
            <a:extLst>
              <a:ext uri="{FF2B5EF4-FFF2-40B4-BE49-F238E27FC236}">
                <a16:creationId xmlns:a16="http://schemas.microsoft.com/office/drawing/2014/main" id="{9DFC1897-E3A0-8046-B207-C19A5E8C55E0}"/>
              </a:ext>
            </a:extLst>
          </p:cNvPr>
          <p:cNvSpPr>
            <a:spLocks noGrp="1"/>
          </p:cNvSpPr>
          <p:nvPr>
            <p:ph type="ftr" sz="quarter" idx="11"/>
          </p:nvPr>
        </p:nvSpPr>
        <p:spPr/>
        <p:txBody>
          <a:bodyPr/>
          <a:lstStyle/>
          <a:p>
            <a:endParaRPr lang="en-GH"/>
          </a:p>
        </p:txBody>
      </p:sp>
      <p:sp>
        <p:nvSpPr>
          <p:cNvPr id="5" name="Slide Number Placeholder 4">
            <a:extLst>
              <a:ext uri="{FF2B5EF4-FFF2-40B4-BE49-F238E27FC236}">
                <a16:creationId xmlns:a16="http://schemas.microsoft.com/office/drawing/2014/main" id="{69BDFD5B-0D60-E946-97B8-8B62FC26C7EA}"/>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2304033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725012-6529-BA41-B216-28D43EB01316}"/>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3" name="Footer Placeholder 2">
            <a:extLst>
              <a:ext uri="{FF2B5EF4-FFF2-40B4-BE49-F238E27FC236}">
                <a16:creationId xmlns:a16="http://schemas.microsoft.com/office/drawing/2014/main" id="{BD9DE51D-6571-F44E-BBEE-AA442F455E30}"/>
              </a:ext>
            </a:extLst>
          </p:cNvPr>
          <p:cNvSpPr>
            <a:spLocks noGrp="1"/>
          </p:cNvSpPr>
          <p:nvPr>
            <p:ph type="ftr" sz="quarter" idx="11"/>
          </p:nvPr>
        </p:nvSpPr>
        <p:spPr/>
        <p:txBody>
          <a:bodyPr/>
          <a:lstStyle/>
          <a:p>
            <a:endParaRPr lang="en-GH"/>
          </a:p>
        </p:txBody>
      </p:sp>
      <p:sp>
        <p:nvSpPr>
          <p:cNvPr id="4" name="Slide Number Placeholder 3">
            <a:extLst>
              <a:ext uri="{FF2B5EF4-FFF2-40B4-BE49-F238E27FC236}">
                <a16:creationId xmlns:a16="http://schemas.microsoft.com/office/drawing/2014/main" id="{244B189D-78C4-114F-906D-1C553BA7F66E}"/>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77388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A5F1-5506-884D-B9E1-B398C89CEA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Content Placeholder 2">
            <a:extLst>
              <a:ext uri="{FF2B5EF4-FFF2-40B4-BE49-F238E27FC236}">
                <a16:creationId xmlns:a16="http://schemas.microsoft.com/office/drawing/2014/main" id="{BB52C8BA-8954-7441-824C-24744CB903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Text Placeholder 3">
            <a:extLst>
              <a:ext uri="{FF2B5EF4-FFF2-40B4-BE49-F238E27FC236}">
                <a16:creationId xmlns:a16="http://schemas.microsoft.com/office/drawing/2014/main" id="{10318417-4B95-324F-B782-03794CE36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B5B737-0A70-B14C-9D2D-C18C72A23F3D}"/>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6" name="Footer Placeholder 5">
            <a:extLst>
              <a:ext uri="{FF2B5EF4-FFF2-40B4-BE49-F238E27FC236}">
                <a16:creationId xmlns:a16="http://schemas.microsoft.com/office/drawing/2014/main" id="{C1BE4AF5-56D4-C646-A263-6469967376D9}"/>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8F90EFD1-6A61-E940-A0F3-EB440019B2FF}"/>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14039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A0BB-14BE-184F-805C-58AD4D81AFC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Picture Placeholder 2">
            <a:extLst>
              <a:ext uri="{FF2B5EF4-FFF2-40B4-BE49-F238E27FC236}">
                <a16:creationId xmlns:a16="http://schemas.microsoft.com/office/drawing/2014/main" id="{10FDCCA2-1880-604B-B237-B9EBFE44F8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H"/>
          </a:p>
        </p:txBody>
      </p:sp>
      <p:sp>
        <p:nvSpPr>
          <p:cNvPr id="4" name="Text Placeholder 3">
            <a:extLst>
              <a:ext uri="{FF2B5EF4-FFF2-40B4-BE49-F238E27FC236}">
                <a16:creationId xmlns:a16="http://schemas.microsoft.com/office/drawing/2014/main" id="{90AE7792-1D4D-344A-89CC-66B4FDE90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A57B9E-439A-2D41-816F-DD7778A8E8BD}"/>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6" name="Footer Placeholder 5">
            <a:extLst>
              <a:ext uri="{FF2B5EF4-FFF2-40B4-BE49-F238E27FC236}">
                <a16:creationId xmlns:a16="http://schemas.microsoft.com/office/drawing/2014/main" id="{59D0E156-9AE1-C64C-B748-84C0EDD131EA}"/>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A5431BA7-BC20-564C-A887-91B64D1495DF}"/>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319722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468E-575A-6943-A2FF-847B60A25DAD}"/>
              </a:ext>
            </a:extLst>
          </p:cNvPr>
          <p:cNvSpPr>
            <a:spLocks noGrp="1"/>
          </p:cNvSpPr>
          <p:nvPr>
            <p:ph type="title"/>
          </p:nvPr>
        </p:nvSpPr>
        <p:spPr/>
        <p:txBody>
          <a:bodyPr/>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A988D639-03D0-AE45-8D3A-FDB6DAB3B2E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D5A0C061-1BF0-8947-965D-C9866323660A}"/>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793B5DDA-1365-0D47-9D7D-2F2959740B30}"/>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F8237A1F-E809-2645-8827-1C02F4334549}"/>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400861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A4E6D-0689-3E4B-97E4-6170886B50C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39CB995D-7489-9E4C-B3A1-7A3FED768C0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920E9304-337D-254A-8B8A-7E37F1DFEC6F}"/>
              </a:ext>
            </a:extLst>
          </p:cNvPr>
          <p:cNvSpPr>
            <a:spLocks noGrp="1"/>
          </p:cNvSpPr>
          <p:nvPr>
            <p:ph type="dt" sz="half" idx="10"/>
          </p:nvPr>
        </p:nvSpPr>
        <p:spPr/>
        <p:txBody>
          <a:body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47A697B5-563B-7846-AE19-803201C650FC}"/>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41F6F475-85C7-CD45-AB1C-C29F4515E775}"/>
              </a:ext>
            </a:extLst>
          </p:cNvPr>
          <p:cNvSpPr>
            <a:spLocks noGrp="1"/>
          </p:cNvSpPr>
          <p:nvPr>
            <p:ph type="sldNum" sz="quarter" idx="12"/>
          </p:nvPr>
        </p:nvSpPr>
        <p:spPr/>
        <p:txBody>
          <a:bodyPr/>
          <a:lstStyle/>
          <a:p>
            <a:fld id="{B934DE2F-E422-A349-9122-A66E6568DD9E}" type="slidenum">
              <a:rPr lang="en-GH" smtClean="0"/>
              <a:t>‹#›</a:t>
            </a:fld>
            <a:endParaRPr lang="en-GH"/>
          </a:p>
        </p:txBody>
      </p:sp>
    </p:spTree>
    <p:extLst>
      <p:ext uri="{BB962C8B-B14F-4D97-AF65-F5344CB8AC3E}">
        <p14:creationId xmlns:p14="http://schemas.microsoft.com/office/powerpoint/2010/main" val="2025782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8DCF86-F872-2245-90DF-2515986B5A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H"/>
          </a:p>
        </p:txBody>
      </p:sp>
      <p:sp>
        <p:nvSpPr>
          <p:cNvPr id="3" name="Text Placeholder 2">
            <a:extLst>
              <a:ext uri="{FF2B5EF4-FFF2-40B4-BE49-F238E27FC236}">
                <a16:creationId xmlns:a16="http://schemas.microsoft.com/office/drawing/2014/main" id="{6E92FF3A-9326-414C-956F-B88979E264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5E9E3D26-4970-E345-A6AB-CDEBD28A9B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24783-93DA-0343-9362-DF4800B56758}" type="datetimeFigureOut">
              <a:rPr lang="en-GH" smtClean="0"/>
              <a:t>5/10/22</a:t>
            </a:fld>
            <a:endParaRPr lang="en-GH"/>
          </a:p>
        </p:txBody>
      </p:sp>
      <p:sp>
        <p:nvSpPr>
          <p:cNvPr id="5" name="Footer Placeholder 4">
            <a:extLst>
              <a:ext uri="{FF2B5EF4-FFF2-40B4-BE49-F238E27FC236}">
                <a16:creationId xmlns:a16="http://schemas.microsoft.com/office/drawing/2014/main" id="{44660C2F-E6C7-DA40-B417-F441FD0581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H"/>
          </a:p>
        </p:txBody>
      </p:sp>
      <p:sp>
        <p:nvSpPr>
          <p:cNvPr id="6" name="Slide Number Placeholder 5">
            <a:extLst>
              <a:ext uri="{FF2B5EF4-FFF2-40B4-BE49-F238E27FC236}">
                <a16:creationId xmlns:a16="http://schemas.microsoft.com/office/drawing/2014/main" id="{AFEC5D28-1810-E745-9014-705FFA9DD6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34DE2F-E422-A349-9122-A66E6568DD9E}" type="slidenum">
              <a:rPr lang="en-GH" smtClean="0"/>
              <a:t>‹#›</a:t>
            </a:fld>
            <a:endParaRPr lang="en-GH"/>
          </a:p>
        </p:txBody>
      </p:sp>
    </p:spTree>
    <p:extLst>
      <p:ext uri="{BB962C8B-B14F-4D97-AF65-F5344CB8AC3E}">
        <p14:creationId xmlns:p14="http://schemas.microsoft.com/office/powerpoint/2010/main" val="3223491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oggle.it/home#pricin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mfbc.us/m/m94bb83"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ocs.google.com/forms/d/1G7LgYCcmkb-JyXAVzYE3KFk4z3Ue19XKLv3iRK3eCEQ/edit"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www1.nyc.gov/assets/acs/pdf/hoot_mail/HEADSTART_Father_Engagement.pdf" TargetMode="External"/><Relationship Id="rId3" Type="http://schemas.openxmlformats.org/officeDocument/2006/relationships/hyperlink" Target="https://eclkc.ohs.acf.hhs.gov/family-engagement/birth-5-father-engagement-guide/birth-5-father-engagement-guide" TargetMode="External"/><Relationship Id="rId7" Type="http://schemas.openxmlformats.org/officeDocument/2006/relationships/hyperlink" Target="https://aspe.hhs.gov/sites/default/files/2021-09/keep-5.2.2-infographic.pdf" TargetMode="External"/><Relationship Id="rId12" Type="http://schemas.openxmlformats.org/officeDocument/2006/relationships/hyperlink" Target="https://greatergood.berkeley.edu/article/item/six_obstacles_to_father_involvementand_how_to_overcome_them"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www.fatherhood.gov/sites/default/files/resource_files/e000001785.pdf" TargetMode="External"/><Relationship Id="rId11" Type="http://schemas.openxmlformats.org/officeDocument/2006/relationships/hyperlink" Target="https://eclkc.ohs.acf.hhs.gov/sites/default/files/pdf/bt5-feg-program-strategies-maximize-fathers-connections-community-partners.pdf" TargetMode="External"/><Relationship Id="rId5" Type="http://schemas.openxmlformats.org/officeDocument/2006/relationships/hyperlink" Target="https://eclkc.ohs.acf.hhs.gov/sites/default/files/pdf/bt5-feg-creating-father-friendly-environments-in-early-childhood-programs.pdf" TargetMode="External"/><Relationship Id="rId10" Type="http://schemas.openxmlformats.org/officeDocument/2006/relationships/hyperlink" Target="https://eclkc.ohs.acf.hhs.gov/sites/default/files/pdf/bt5-feg-professional-development-strategies-promote-father-engagement.pdf" TargetMode="External"/><Relationship Id="rId4" Type="http://schemas.openxmlformats.org/officeDocument/2006/relationships/hyperlink" Target="https://communitychangeinc.com/" TargetMode="External"/><Relationship Id="rId9" Type="http://schemas.openxmlformats.org/officeDocument/2006/relationships/hyperlink" Target="https://docs.google.com/forms/d/118KjOPQAkcG4aCgGXIxa9JME_8TGJg5wgJIyTrFuCeQ/edit#response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all4kids.org/news/blog/why-fatherhood-engagement-matters/" TargetMode="External"/><Relationship Id="rId3" Type="http://schemas.openxmlformats.org/officeDocument/2006/relationships/hyperlink" Target="https://eclkc.ohs.acf.hhs.gov/sites/default/files/pdf/bt5-feg-program-strategies-provide-access-continuity-services-fathers.pdf" TargetMode="External"/><Relationship Id="rId7" Type="http://schemas.openxmlformats.org/officeDocument/2006/relationships/hyperlink" Target="https://eclkc.ohs.acf.hhs.gov/policy/45-cfr-chap-xiii/1302-50-family-engagement" TargetMode="External"/><Relationship Id="rId2" Type="http://schemas.openxmlformats.org/officeDocument/2006/relationships/hyperlink" Target="https://eclkc.ohs.acf.hhs.gov/sites/default/files/pdf/bt5-feg-program-strategies-promote-father-engagement-childrens-teaching-learning.pdf" TargetMode="External"/><Relationship Id="rId1" Type="http://schemas.openxmlformats.org/officeDocument/2006/relationships/slideLayout" Target="../slideLayouts/slideLayout2.xml"/><Relationship Id="rId6" Type="http://schemas.openxmlformats.org/officeDocument/2006/relationships/hyperlink" Target="https://cdn2.hubspot.net/hubfs/135704/NFIFatherAbsenceInfoGraphic071118.pdf" TargetMode="External"/><Relationship Id="rId5" Type="http://schemas.openxmlformats.org/officeDocument/2006/relationships/hyperlink" Target="https://eclkc.ohs.acf.hhs.gov/sites/default/files/pdf/bt5-feg-strategies-to-build-partnership-fathers.pdf" TargetMode="External"/><Relationship Id="rId10" Type="http://schemas.openxmlformats.org/officeDocument/2006/relationships/hyperlink" Target="https://journals.sagepub.com/doi/10.1177/2158244014521818" TargetMode="External"/><Relationship Id="rId4" Type="http://schemas.openxmlformats.org/officeDocument/2006/relationships/hyperlink" Target="https://eclkc.ohs.acf.hhs.gov/sites/default/files/pdf/bt5-feg-strategies-for-program-leaders-support-father-engagement.pdf" TargetMode="External"/><Relationship Id="rId9" Type="http://schemas.openxmlformats.org/officeDocument/2006/relationships/hyperlink" Target="https://www.irvingharrisfdn.org/wp-content/uploads/2021/01/Father-Engagement-Concept-Paper-FINAL.pdf"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communitychangeinc.com/wp-content/uploads/2019/09/9a.-The-Community-Change-Model.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83D5A7-3473-B44F-9C69-EA6E48C8B4BF}"/>
              </a:ext>
            </a:extLst>
          </p:cNvPr>
          <p:cNvSpPr txBox="1"/>
          <p:nvPr/>
        </p:nvSpPr>
        <p:spPr>
          <a:xfrm>
            <a:off x="0" y="1678329"/>
            <a:ext cx="12192000" cy="2031325"/>
          </a:xfrm>
          <a:prstGeom prst="rect">
            <a:avLst/>
          </a:prstGeom>
          <a:noFill/>
        </p:spPr>
        <p:txBody>
          <a:bodyPr wrap="square" rtlCol="0">
            <a:spAutoFit/>
          </a:bodyPr>
          <a:lstStyle/>
          <a:p>
            <a:pPr algn="ctr"/>
            <a:r>
              <a:rPr lang="en-GB" sz="3600" b="1" dirty="0">
                <a:latin typeface="Arial" panose="020B0604020202020204" pitchFamily="34" charset="0"/>
                <a:cs typeface="Arial" panose="020B0604020202020204" pitchFamily="34" charset="0"/>
              </a:rPr>
              <a:t>Breaking Down the Barriers to Father Engagement Tuesday</a:t>
            </a:r>
            <a:r>
              <a:rPr lang="en-GB" sz="3600" b="1">
                <a:latin typeface="Arial" panose="020B0604020202020204" pitchFamily="34" charset="0"/>
                <a:cs typeface="Arial" panose="020B0604020202020204" pitchFamily="34" charset="0"/>
              </a:rPr>
              <a:t>, May 10, </a:t>
            </a:r>
            <a:r>
              <a:rPr lang="en-GB" sz="3600" b="1" dirty="0">
                <a:latin typeface="Arial" panose="020B0604020202020204" pitchFamily="34" charset="0"/>
                <a:cs typeface="Arial" panose="020B0604020202020204" pitchFamily="34" charset="0"/>
              </a:rPr>
              <a:t>2022</a:t>
            </a:r>
          </a:p>
          <a:p>
            <a:pPr algn="ctr"/>
            <a:r>
              <a:rPr lang="en-GB" sz="3600" b="1" dirty="0">
                <a:latin typeface="Arial" panose="020B0604020202020204" pitchFamily="34" charset="0"/>
                <a:cs typeface="Arial" panose="020B0604020202020204" pitchFamily="34" charset="0"/>
              </a:rPr>
              <a:t>9:00 a.m. – 3:00 p.m.</a:t>
            </a:r>
            <a:endParaRPr lang="en-GH" sz="3600" b="1" dirty="0">
              <a:latin typeface="Arial" panose="020B0604020202020204" pitchFamily="34" charset="0"/>
              <a:cs typeface="Arial" panose="020B0604020202020204" pitchFamily="34" charset="0"/>
            </a:endParaRPr>
          </a:p>
          <a:p>
            <a:endParaRPr lang="en-GH" dirty="0"/>
          </a:p>
        </p:txBody>
      </p:sp>
      <p:pic>
        <p:nvPicPr>
          <p:cNvPr id="5" name="Picture 4" descr="Icon&#10;&#10;Description automatically generated">
            <a:extLst>
              <a:ext uri="{FF2B5EF4-FFF2-40B4-BE49-F238E27FC236}">
                <a16:creationId xmlns:a16="http://schemas.microsoft.com/office/drawing/2014/main" id="{1883A026-3C71-CB4B-8578-D3AB9F762136}"/>
              </a:ext>
            </a:extLst>
          </p:cNvPr>
          <p:cNvPicPr>
            <a:picLocks noChangeAspect="1"/>
          </p:cNvPicPr>
          <p:nvPr/>
        </p:nvPicPr>
        <p:blipFill>
          <a:blip r:embed="rId3"/>
          <a:stretch>
            <a:fillRect/>
          </a:stretch>
        </p:blipFill>
        <p:spPr>
          <a:xfrm>
            <a:off x="9309819" y="3622874"/>
            <a:ext cx="2043981" cy="2031325"/>
          </a:xfrm>
          <a:prstGeom prst="rect">
            <a:avLst/>
          </a:prstGeom>
        </p:spPr>
      </p:pic>
      <p:pic>
        <p:nvPicPr>
          <p:cNvPr id="6" name="Picture 5" descr="Logo&#10;&#10;Description automatically generated">
            <a:extLst>
              <a:ext uri="{FF2B5EF4-FFF2-40B4-BE49-F238E27FC236}">
                <a16:creationId xmlns:a16="http://schemas.microsoft.com/office/drawing/2014/main" id="{2C7775E4-A005-DE45-837E-06D478758B39}"/>
              </a:ext>
            </a:extLst>
          </p:cNvPr>
          <p:cNvPicPr>
            <a:picLocks noChangeAspect="1"/>
          </p:cNvPicPr>
          <p:nvPr/>
        </p:nvPicPr>
        <p:blipFill>
          <a:blip r:embed="rId4"/>
          <a:stretch>
            <a:fillRect/>
          </a:stretch>
        </p:blipFill>
        <p:spPr>
          <a:xfrm>
            <a:off x="4826543" y="3914113"/>
            <a:ext cx="2507687" cy="1481815"/>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05FD8C8-5C27-9F41-AA95-FE6A5D58098A}"/>
              </a:ext>
            </a:extLst>
          </p:cNvPr>
          <p:cNvPicPr>
            <a:picLocks noChangeAspect="1"/>
          </p:cNvPicPr>
          <p:nvPr/>
        </p:nvPicPr>
        <p:blipFill>
          <a:blip r:embed="rId5"/>
          <a:stretch>
            <a:fillRect/>
          </a:stretch>
        </p:blipFill>
        <p:spPr>
          <a:xfrm>
            <a:off x="838200" y="3852828"/>
            <a:ext cx="2012754" cy="1571419"/>
          </a:xfrm>
          <a:prstGeom prst="rect">
            <a:avLst/>
          </a:prstGeom>
        </p:spPr>
      </p:pic>
    </p:spTree>
    <p:extLst>
      <p:ext uri="{BB962C8B-B14F-4D97-AF65-F5344CB8AC3E}">
        <p14:creationId xmlns:p14="http://schemas.microsoft.com/office/powerpoint/2010/main" val="86997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67FA76-7A7F-344F-9893-0EF24A0EE76B}"/>
              </a:ext>
            </a:extLst>
          </p:cNvPr>
          <p:cNvSpPr txBox="1"/>
          <p:nvPr/>
        </p:nvSpPr>
        <p:spPr>
          <a:xfrm>
            <a:off x="16784" y="0"/>
            <a:ext cx="12175216" cy="4355038"/>
          </a:xfrm>
          <a:prstGeom prst="rect">
            <a:avLst/>
          </a:prstGeom>
          <a:noFill/>
        </p:spPr>
        <p:txBody>
          <a:bodyPr wrap="square">
            <a:spAutoFit/>
          </a:bodyPr>
          <a:lstStyle/>
          <a:p>
            <a:pPr marL="0" marR="0" algn="ctr">
              <a:spcBef>
                <a:spcPts val="0"/>
              </a:spcBef>
              <a:spcAft>
                <a:spcPts val="0"/>
              </a:spcAft>
            </a:pPr>
            <a:r>
              <a:rPr lang="en-US" b="1" u="sng" kern="1200" dirty="0">
                <a:effectLst/>
                <a:latin typeface="Arial" panose="020B0604020202020204" pitchFamily="34" charset="0"/>
                <a:ea typeface="Palatino" pitchFamily="2" charset="77"/>
                <a:cs typeface="Arial" panose="020B0604020202020204" pitchFamily="34" charset="0"/>
              </a:rPr>
              <a:t>PRE-WORKSHOP TASKS</a:t>
            </a:r>
            <a:r>
              <a:rPr lang="en-US" b="1" kern="1200" dirty="0">
                <a:effectLst/>
                <a:latin typeface="Arial" panose="020B0604020202020204" pitchFamily="34" charset="0"/>
                <a:ea typeface="Palatino" pitchFamily="2" charset="77"/>
                <a:cs typeface="Arial" panose="020B0604020202020204" pitchFamily="34" charset="0"/>
              </a:rPr>
              <a:t> </a:t>
            </a:r>
            <a:endParaRPr lang="en-US" kern="1200" dirty="0">
              <a:effectLst/>
              <a:latin typeface="Arial" panose="020B0604020202020204" pitchFamily="34" charset="0"/>
              <a:ea typeface="Palatino" pitchFamily="2" charset="77"/>
              <a:cs typeface="Arial" panose="020B0604020202020204" pitchFamily="34" charset="0"/>
            </a:endParaRPr>
          </a:p>
          <a:p>
            <a:pPr marR="0" lvl="0">
              <a:spcBef>
                <a:spcPts val="0"/>
              </a:spcBef>
              <a:spcAft>
                <a:spcPts val="600"/>
              </a:spcAft>
            </a:pPr>
            <a:endParaRPr lang="en-GB" b="1" dirty="0">
              <a:latin typeface="Arial" panose="020B0604020202020204" pitchFamily="34" charset="0"/>
              <a:ea typeface="Palatino" pitchFamily="2" charset="77"/>
              <a:cs typeface="Arial" panose="020B0604020202020204" pitchFamily="34" charset="0"/>
            </a:endParaRPr>
          </a:p>
          <a:p>
            <a:pPr marR="0" lvl="0">
              <a:spcBef>
                <a:spcPts val="0"/>
              </a:spcBef>
              <a:spcAft>
                <a:spcPts val="600"/>
              </a:spcAft>
            </a:pPr>
            <a:r>
              <a:rPr lang="en-GB" b="1" dirty="0">
                <a:latin typeface="Arial" panose="020B0604020202020204" pitchFamily="34" charset="0"/>
                <a:ea typeface="Palatino" pitchFamily="2" charset="77"/>
                <a:cs typeface="Arial" panose="020B0604020202020204" pitchFamily="34" charset="0"/>
              </a:rPr>
              <a:t>WHAT ELSE TO DO</a:t>
            </a:r>
            <a:endParaRPr lang="en-GH" b="1" dirty="0">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latin typeface="Arial" panose="020B0604020202020204" pitchFamily="34" charset="0"/>
                <a:ea typeface="Palatino" pitchFamily="2" charset="77"/>
                <a:cs typeface="Arial" panose="020B0604020202020204" pitchFamily="34" charset="0"/>
              </a:rPr>
              <a:t>Please review your agency’s brochure or it’s “About Us” section of its website, particularly its vision and mission statements. </a:t>
            </a:r>
            <a:endParaRPr lang="en-GH" dirty="0">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dirty="0">
                <a:latin typeface="Arial" panose="020B0604020202020204" pitchFamily="34" charset="0"/>
                <a:ea typeface="Palatino" pitchFamily="2" charset="77"/>
                <a:cs typeface="Arial" panose="020B0604020202020204" pitchFamily="34" charset="0"/>
              </a:rPr>
              <a:t>Please sign-up for free access to the following online tools in advance, as we will use them during the workshop: </a:t>
            </a:r>
            <a:endParaRPr lang="en-GH" dirty="0">
              <a:latin typeface="Arial" panose="020B0604020202020204" pitchFamily="34" charset="0"/>
              <a:ea typeface="Times New Roman" panose="02020603050405020304" pitchFamily="18" charset="0"/>
              <a:cs typeface="Arial" panose="020B0604020202020204" pitchFamily="34" charset="0"/>
            </a:endParaRPr>
          </a:p>
          <a:p>
            <a:pPr marL="800100" lvl="1" indent="-342900">
              <a:buFont typeface="Courier New" panose="02070309020205020404" pitchFamily="49" charset="0"/>
              <a:buChar char="o"/>
            </a:pPr>
            <a:r>
              <a:rPr lang="en-GB" dirty="0" err="1">
                <a:solidFill>
                  <a:srgbClr val="00B0F0"/>
                </a:solidFill>
                <a:latin typeface="Arial" panose="020B0604020202020204" pitchFamily="34" charset="0"/>
                <a:ea typeface="Palatino" pitchFamily="2" charset="77"/>
                <a:cs typeface="Arial" panose="020B0604020202020204" pitchFamily="34" charset="0"/>
              </a:rPr>
              <a:t>fotor.com</a:t>
            </a:r>
            <a:endParaRPr lang="en-GH" dirty="0">
              <a:solidFill>
                <a:srgbClr val="00B0F0"/>
              </a:solidFill>
              <a:latin typeface="Arial" panose="020B0604020202020204" pitchFamily="34" charset="0"/>
              <a:ea typeface="Times New Roman" panose="02020603050405020304" pitchFamily="18" charset="0"/>
              <a:cs typeface="Arial" panose="020B0604020202020204" pitchFamily="34" charset="0"/>
            </a:endParaRPr>
          </a:p>
          <a:p>
            <a:pPr marL="800100" lvl="1" indent="-342900">
              <a:buFont typeface="Courier New" panose="02070309020205020404" pitchFamily="49" charset="0"/>
              <a:buChar char="o"/>
            </a:pPr>
            <a:r>
              <a:rPr lang="en-GB" dirty="0" err="1">
                <a:solidFill>
                  <a:srgbClr val="00B0F0"/>
                </a:solidFill>
                <a:latin typeface="Arial" panose="020B0604020202020204" pitchFamily="34" charset="0"/>
                <a:ea typeface="Palatino" pitchFamily="2" charset="77"/>
                <a:cs typeface="Arial" panose="020B0604020202020204" pitchFamily="34" charset="0"/>
              </a:rPr>
              <a:t>canva.com</a:t>
            </a:r>
            <a:r>
              <a:rPr lang="en-GB" dirty="0">
                <a:solidFill>
                  <a:srgbClr val="00B0F0"/>
                </a:solidFill>
                <a:latin typeface="Arial" panose="020B0604020202020204" pitchFamily="34" charset="0"/>
                <a:ea typeface="Palatino" pitchFamily="2" charset="77"/>
                <a:cs typeface="Arial" panose="020B0604020202020204" pitchFamily="34" charset="0"/>
              </a:rPr>
              <a:t>,</a:t>
            </a:r>
            <a:endParaRPr lang="en-GH" dirty="0">
              <a:solidFill>
                <a:srgbClr val="00B0F0"/>
              </a:solidFill>
              <a:latin typeface="Arial" panose="020B0604020202020204" pitchFamily="34" charset="0"/>
              <a:ea typeface="Times New Roman" panose="02020603050405020304" pitchFamily="18" charset="0"/>
              <a:cs typeface="Arial" panose="020B0604020202020204" pitchFamily="34" charset="0"/>
            </a:endParaRPr>
          </a:p>
          <a:p>
            <a:pPr marL="800100" lvl="1" indent="-342900">
              <a:buFont typeface="Courier New" panose="02070309020205020404" pitchFamily="49" charset="0"/>
              <a:buChar char="o"/>
            </a:pPr>
            <a:r>
              <a:rPr lang="en-GB" u="sng" dirty="0">
                <a:solidFill>
                  <a:srgbClr val="00B0F0"/>
                </a:solidFill>
                <a:latin typeface="Arial" panose="020B0604020202020204" pitchFamily="34" charset="0"/>
                <a:ea typeface="Palatino" pitchFamily="2" charset="77"/>
                <a:cs typeface="Arial" panose="020B0604020202020204" pitchFamily="34" charset="0"/>
                <a:hlinkClick r:id="rId3">
                  <a:extLst>
                    <a:ext uri="{A12FA001-AC4F-418D-AE19-62706E023703}">
                      <ahyp:hlinkClr xmlns:ahyp="http://schemas.microsoft.com/office/drawing/2018/hyperlinkcolor" val="tx"/>
                    </a:ext>
                  </a:extLst>
                </a:hlinkClick>
              </a:rPr>
              <a:t>coggle.it/home#pricing</a:t>
            </a:r>
            <a:endParaRPr lang="en-GB" u="sng" dirty="0">
              <a:solidFill>
                <a:srgbClr val="00B0F0"/>
              </a:solidFill>
              <a:latin typeface="Arial" panose="020B0604020202020204" pitchFamily="34" charset="0"/>
              <a:ea typeface="Palatino" pitchFamily="2" charset="77"/>
              <a:cs typeface="Arial" panose="020B0604020202020204" pitchFamily="34" charset="0"/>
            </a:endParaRPr>
          </a:p>
          <a:p>
            <a:pPr lvl="1"/>
            <a:endParaRPr lang="en-GB" u="sng" dirty="0">
              <a:latin typeface="Arial" panose="020B0604020202020204" pitchFamily="34" charset="0"/>
              <a:ea typeface="Palatino" pitchFamily="2" charset="77"/>
              <a:cs typeface="Arial" panose="020B0604020202020204" pitchFamily="34" charset="0"/>
            </a:endParaRPr>
          </a:p>
          <a:p>
            <a:pPr>
              <a:spcAft>
                <a:spcPts val="600"/>
              </a:spcAft>
            </a:pPr>
            <a:r>
              <a:rPr lang="en-GB" b="1" dirty="0">
                <a:latin typeface="Arial" panose="020B0604020202020204" pitchFamily="34" charset="0"/>
                <a:ea typeface="Palatino" pitchFamily="2" charset="77"/>
                <a:cs typeface="Arial" panose="020B0604020202020204" pitchFamily="34" charset="0"/>
              </a:rPr>
              <a:t>WHAT TO ASK YOURSELF</a:t>
            </a:r>
          </a:p>
          <a:p>
            <a:pPr marL="285750" indent="-285750">
              <a:spcAft>
                <a:spcPts val="600"/>
              </a:spcAft>
              <a:buFont typeface="Arial" panose="020B0604020202020204" pitchFamily="34" charset="0"/>
              <a:buChar char="•"/>
            </a:pPr>
            <a:r>
              <a:rPr lang="en-GB" dirty="0">
                <a:latin typeface="Arial" panose="020B0604020202020204" pitchFamily="34" charset="0"/>
                <a:ea typeface="Palatino" pitchFamily="2" charset="77"/>
                <a:cs typeface="Arial" panose="020B0604020202020204" pitchFamily="34" charset="0"/>
              </a:rPr>
              <a:t>What are the things that make up your program’s environment</a:t>
            </a:r>
            <a:r>
              <a:rPr lang="en-GB" i="1" dirty="0">
                <a:latin typeface="Arial" panose="020B0604020202020204" pitchFamily="34" charset="0"/>
                <a:ea typeface="Palatino" pitchFamily="2" charset="77"/>
                <a:cs typeface="Arial" panose="020B0604020202020204" pitchFamily="34" charset="0"/>
              </a:rPr>
              <a:t>? </a:t>
            </a:r>
          </a:p>
          <a:p>
            <a:pPr marL="285750" indent="-285750">
              <a:spcAft>
                <a:spcPts val="600"/>
              </a:spcAft>
              <a:buFont typeface="Arial" panose="020B0604020202020204" pitchFamily="34" charset="0"/>
              <a:buChar char="•"/>
            </a:pPr>
            <a:r>
              <a:rPr lang="en-GB" dirty="0">
                <a:latin typeface="Arial" panose="020B0604020202020204" pitchFamily="34" charset="0"/>
                <a:ea typeface="Palatino" pitchFamily="2" charset="77"/>
                <a:cs typeface="Arial" panose="020B0604020202020204" pitchFamily="34" charset="0"/>
              </a:rPr>
              <a:t>What things in your programs environment get in the way of your father engagement plans? </a:t>
            </a:r>
          </a:p>
          <a:p>
            <a:pPr lvl="1"/>
            <a:endParaRPr lang="en-GB" u="sng" dirty="0">
              <a:latin typeface="Arial" panose="020B0604020202020204" pitchFamily="34" charset="0"/>
              <a:ea typeface="Palatino" pitchFamily="2" charset="77"/>
              <a:cs typeface="Arial" panose="020B0604020202020204" pitchFamily="34" charset="0"/>
            </a:endParaRPr>
          </a:p>
        </p:txBody>
      </p:sp>
    </p:spTree>
    <p:extLst>
      <p:ext uri="{BB962C8B-B14F-4D97-AF65-F5344CB8AC3E}">
        <p14:creationId xmlns:p14="http://schemas.microsoft.com/office/powerpoint/2010/main" val="2029484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ED078F-135B-A64C-B21C-7488EE6A16F6}"/>
              </a:ext>
            </a:extLst>
          </p:cNvPr>
          <p:cNvSpPr txBox="1"/>
          <p:nvPr/>
        </p:nvSpPr>
        <p:spPr>
          <a:xfrm>
            <a:off x="0" y="15240"/>
            <a:ext cx="12191999" cy="6278642"/>
          </a:xfrm>
          <a:prstGeom prst="rect">
            <a:avLst/>
          </a:prstGeom>
          <a:noFill/>
        </p:spPr>
        <p:txBody>
          <a:bodyPr wrap="square" rtlCol="0">
            <a:spAutoFit/>
          </a:bodyPr>
          <a:lstStyle/>
          <a:p>
            <a:pPr algn="ctr"/>
            <a:r>
              <a:rPr lang="en-GB" sz="2400" b="1" u="sng" dirty="0">
                <a:latin typeface="Arial" panose="020B0604020202020204" pitchFamily="34" charset="0"/>
                <a:cs typeface="Arial" panose="020B0604020202020204" pitchFamily="34" charset="0"/>
              </a:rPr>
              <a:t>TODAY’S AGENDA</a:t>
            </a:r>
          </a:p>
          <a:p>
            <a:pPr algn="ctr"/>
            <a:endParaRPr lang="en-GB" sz="2400" dirty="0">
              <a:latin typeface="Arial" panose="020B0604020202020204" pitchFamily="34" charset="0"/>
              <a:cs typeface="Arial" panose="020B0604020202020204" pitchFamily="34" charset="0"/>
            </a:endParaRPr>
          </a:p>
          <a:p>
            <a:pPr marL="342900" indent="-342900">
              <a:buFont typeface="+mj-lt"/>
              <a:buAutoNum type="arabicPeriod"/>
            </a:pPr>
            <a:r>
              <a:rPr lang="en-GB" sz="2400" dirty="0">
                <a:latin typeface="Arial" panose="020B0604020202020204" pitchFamily="34" charset="0"/>
                <a:cs typeface="Arial" panose="020B0604020202020204" pitchFamily="34" charset="0"/>
              </a:rPr>
              <a:t>Welcome to </a:t>
            </a:r>
            <a:r>
              <a:rPr lang="en-GB" sz="2400" b="1" dirty="0">
                <a:latin typeface="Arial" panose="020B0604020202020204" pitchFamily="34" charset="0"/>
                <a:cs typeface="Arial" panose="020B0604020202020204" pitchFamily="34" charset="0"/>
              </a:rPr>
              <a:t>“Breaking Down the Barriers to Father Engagement”</a:t>
            </a:r>
          </a:p>
          <a:p>
            <a:pPr marL="342900" indent="-342900">
              <a:buFont typeface="+mj-lt"/>
              <a:buAutoNum type="arabicPeriod"/>
            </a:pPr>
            <a:r>
              <a:rPr lang="en-GB" sz="2400" dirty="0">
                <a:latin typeface="Arial" panose="020B0604020202020204" pitchFamily="34" charset="0"/>
                <a:cs typeface="Arial" panose="020B0604020202020204" pitchFamily="34" charset="0"/>
              </a:rPr>
              <a:t>Phase I: Self-Analysis</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Who are the sponsors and presenters of this workshop? </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Who are the participants of this workshop?</a:t>
            </a:r>
          </a:p>
          <a:p>
            <a:pPr marL="342900" indent="-342900">
              <a:buFont typeface="+mj-lt"/>
              <a:buAutoNum type="arabicPeriod"/>
            </a:pPr>
            <a:r>
              <a:rPr lang="en-GB" sz="2400" dirty="0">
                <a:latin typeface="Arial" panose="020B0604020202020204" pitchFamily="34" charset="0"/>
                <a:cs typeface="Arial" panose="020B0604020202020204" pitchFamily="34" charset="0"/>
              </a:rPr>
              <a:t>Phase II: Problem Statement</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How do you assess what is appropriate and relevant for the fathers you </a:t>
            </a:r>
          </a:p>
          <a:p>
            <a:pPr lvl="1"/>
            <a:r>
              <a:rPr lang="en-GB" sz="2400" i="1" dirty="0">
                <a:latin typeface="Arial" panose="020B0604020202020204" pitchFamily="34" charset="0"/>
                <a:cs typeface="Arial" panose="020B0604020202020204" pitchFamily="34" charset="0"/>
              </a:rPr>
              <a:t>	seek to serve?</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is father engagement? </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Why is father engagement important to Head Start programs?</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comprises the environment of your program?</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are the barriers to father engagement? </a:t>
            </a:r>
          </a:p>
          <a:p>
            <a:pPr marL="342900" indent="-342900">
              <a:buFont typeface="+mj-lt"/>
              <a:buAutoNum type="arabicPeriod"/>
            </a:pPr>
            <a:r>
              <a:rPr lang="en-GB" sz="2400" dirty="0">
                <a:latin typeface="Arial" panose="020B0604020202020204" pitchFamily="34" charset="0"/>
                <a:cs typeface="Arial" panose="020B0604020202020204" pitchFamily="34" charset="0"/>
              </a:rPr>
              <a:t>Phases III (Causes) &amp; IV (Effects)</a:t>
            </a:r>
          </a:p>
          <a:p>
            <a:pPr marL="800100" lvl="1" indent="-342900">
              <a:buFont typeface="Arial" panose="020B0604020202020204" pitchFamily="34" charset="0"/>
              <a:buChar char="•"/>
            </a:pPr>
            <a:r>
              <a:rPr lang="en-GB" sz="2400" i="1" dirty="0">
                <a:latin typeface="Arial" panose="020B0604020202020204" pitchFamily="34" charset="0"/>
                <a:cs typeface="Arial" panose="020B0604020202020204" pitchFamily="34" charset="0"/>
              </a:rPr>
              <a:t>What are the causes and effects of the barriers to father engagement?</a:t>
            </a:r>
          </a:p>
          <a:p>
            <a:pPr marL="342900" indent="-342900">
              <a:buFont typeface="+mj-lt"/>
              <a:buAutoNum type="arabicPeriod"/>
            </a:pPr>
            <a:r>
              <a:rPr lang="en-GB" sz="2400" dirty="0">
                <a:latin typeface="Arial" panose="020B0604020202020204" pitchFamily="34" charset="0"/>
                <a:cs typeface="Arial" panose="020B0604020202020204" pitchFamily="34" charset="0"/>
              </a:rPr>
              <a:t>Close</a:t>
            </a:r>
          </a:p>
          <a:p>
            <a:endParaRPr lang="en-GH"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3662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3C804038-467B-1C45-8043-368460F87B15}"/>
              </a:ext>
            </a:extLst>
          </p:cNvPr>
          <p:cNvPicPr>
            <a:picLocks noChangeAspect="1"/>
          </p:cNvPicPr>
          <p:nvPr/>
        </p:nvPicPr>
        <p:blipFill>
          <a:blip r:embed="rId3"/>
          <a:stretch>
            <a:fillRect/>
          </a:stretch>
        </p:blipFill>
        <p:spPr>
          <a:xfrm>
            <a:off x="2452919" y="335960"/>
            <a:ext cx="7192194" cy="6522040"/>
          </a:xfrm>
          <a:prstGeom prst="rect">
            <a:avLst/>
          </a:prstGeom>
        </p:spPr>
      </p:pic>
      <p:sp>
        <p:nvSpPr>
          <p:cNvPr id="4" name="TextBox 3">
            <a:extLst>
              <a:ext uri="{FF2B5EF4-FFF2-40B4-BE49-F238E27FC236}">
                <a16:creationId xmlns:a16="http://schemas.microsoft.com/office/drawing/2014/main" id="{A44CD404-3A97-BB41-8941-0C15330E01B9}"/>
              </a:ext>
            </a:extLst>
          </p:cNvPr>
          <p:cNvSpPr txBox="1"/>
          <p:nvPr/>
        </p:nvSpPr>
        <p:spPr>
          <a:xfrm>
            <a:off x="0" y="0"/>
            <a:ext cx="12191999" cy="369332"/>
          </a:xfrm>
          <a:prstGeom prst="rect">
            <a:avLst/>
          </a:prstGeom>
          <a:noFill/>
        </p:spPr>
        <p:txBody>
          <a:bodyPr wrap="square">
            <a:spAutoFit/>
          </a:bodyPr>
          <a:lstStyle/>
          <a:p>
            <a:pPr algn="ctr"/>
            <a:r>
              <a:rPr lang="en-US" b="1" dirty="0"/>
              <a:t>Head Start’s Parent, Family and Community Engagement (PFCE) Framework </a:t>
            </a:r>
            <a:endParaRPr lang="en-GH" b="1" dirty="0"/>
          </a:p>
        </p:txBody>
      </p:sp>
    </p:spTree>
    <p:extLst>
      <p:ext uri="{BB962C8B-B14F-4D97-AF65-F5344CB8AC3E}">
        <p14:creationId xmlns:p14="http://schemas.microsoft.com/office/powerpoint/2010/main" val="351486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C06110-2A99-7A4C-840E-536C392904BE}"/>
              </a:ext>
            </a:extLst>
          </p:cNvPr>
          <p:cNvPicPr>
            <a:picLocks noChangeAspect="1"/>
          </p:cNvPicPr>
          <p:nvPr/>
        </p:nvPicPr>
        <p:blipFill>
          <a:blip r:embed="rId3"/>
          <a:stretch>
            <a:fillRect/>
          </a:stretch>
        </p:blipFill>
        <p:spPr>
          <a:xfrm>
            <a:off x="3181916" y="0"/>
            <a:ext cx="5828168" cy="6858000"/>
          </a:xfrm>
          <a:prstGeom prst="rect">
            <a:avLst/>
          </a:prstGeom>
        </p:spPr>
      </p:pic>
    </p:spTree>
    <p:extLst>
      <p:ext uri="{BB962C8B-B14F-4D97-AF65-F5344CB8AC3E}">
        <p14:creationId xmlns:p14="http://schemas.microsoft.com/office/powerpoint/2010/main" val="2689013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36C05F-4801-5649-86A3-93894D32E807}"/>
              </a:ext>
            </a:extLst>
          </p:cNvPr>
          <p:cNvSpPr txBox="1"/>
          <p:nvPr/>
        </p:nvSpPr>
        <p:spPr>
          <a:xfrm>
            <a:off x="0" y="950426"/>
            <a:ext cx="12192000" cy="2677656"/>
          </a:xfrm>
          <a:prstGeom prst="rect">
            <a:avLst/>
          </a:prstGeom>
          <a:noFill/>
        </p:spPr>
        <p:txBody>
          <a:bodyPr wrap="square">
            <a:spAutoFit/>
          </a:bodyPr>
          <a:lstStyle/>
          <a:p>
            <a:pPr marL="0" marR="0">
              <a:spcBef>
                <a:spcPts val="0"/>
              </a:spcBef>
              <a:spcAft>
                <a:spcPts val="0"/>
              </a:spcAft>
            </a:pPr>
            <a:r>
              <a:rPr lang="en-GB" sz="2400" b="1" u="sng"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u="sng"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Who are we? (Community Change, Inc.)</a:t>
            </a:r>
          </a:p>
          <a:p>
            <a:pPr marL="342900" marR="0" lvl="0" indent="-342900">
              <a:spcBef>
                <a:spcPts val="0"/>
              </a:spcBef>
              <a:spcAft>
                <a:spcPts val="0"/>
              </a:spcAft>
              <a:buFont typeface="+mj-lt"/>
              <a:buAutoNum type="arabicPeriod"/>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this initiative? </a:t>
            </a:r>
          </a:p>
          <a:p>
            <a:pPr marL="342900" indent="-342900">
              <a:buFont typeface="+mj-lt"/>
              <a:buAutoNum type="arabicPeriod"/>
            </a:pPr>
            <a:r>
              <a:rPr lang="en-GB" sz="2400" dirty="0">
                <a:solidFill>
                  <a:srgbClr val="000000"/>
                </a:solidFill>
                <a:latin typeface="Arial" panose="020B0604020202020204" pitchFamily="34" charset="0"/>
                <a:ea typeface="Palatino" pitchFamily="2" charset="77"/>
                <a:cs typeface="Arial" panose="020B0604020202020204" pitchFamily="34" charset="0"/>
              </a:rPr>
              <a:t>Why is this initiative important?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should I expect from this initiative? </a:t>
            </a:r>
            <a:endParaRPr lang="en-GH" sz="2400" dirty="0">
              <a:latin typeface="Arial" panose="020B0604020202020204" pitchFamily="34" charset="0"/>
              <a:ea typeface="Palatino" pitchFamily="2" charset="77"/>
              <a:cs typeface="Arial" panose="020B0604020202020204" pitchFamily="34" charset="0"/>
            </a:endParaRPr>
          </a:p>
          <a:p>
            <a:pPr marL="800100" lvl="1" indent="-342900">
              <a:buFont typeface="Arial" panose="020B0604020202020204" pitchFamily="34" charset="0"/>
              <a:buChar char="•"/>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To involve participants in critical thinking and strategic planning towards achieving optimal father engagement for their program and agency.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391E35C8-6C24-7E44-8688-D4E4D305D4C1}"/>
              </a:ext>
            </a:extLst>
          </p:cNvPr>
          <p:cNvSpPr txBox="1"/>
          <p:nvPr/>
        </p:nvSpPr>
        <p:spPr>
          <a:xfrm>
            <a:off x="0" y="0"/>
            <a:ext cx="121920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I – SELF-ANALYSIS PART 1/2: </a:t>
            </a:r>
            <a:r>
              <a:rPr lang="en-GB" sz="2400" dirty="0">
                <a:latin typeface="Arial" panose="020B0604020202020204" pitchFamily="34" charset="0"/>
                <a:cs typeface="Arial" panose="020B0604020202020204" pitchFamily="34" charset="0"/>
              </a:rPr>
              <a:t>participants will gain information on the sponsors and presenters of this workshop, as well as its other participants. </a:t>
            </a:r>
          </a:p>
        </p:txBody>
      </p:sp>
    </p:spTree>
    <p:extLst>
      <p:ext uri="{BB962C8B-B14F-4D97-AF65-F5344CB8AC3E}">
        <p14:creationId xmlns:p14="http://schemas.microsoft.com/office/powerpoint/2010/main" val="4058942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D77BDB-2028-6A42-8FD1-77BC74781E68}"/>
              </a:ext>
            </a:extLst>
          </p:cNvPr>
          <p:cNvSpPr txBox="1"/>
          <p:nvPr/>
        </p:nvSpPr>
        <p:spPr>
          <a:xfrm>
            <a:off x="-7717" y="854393"/>
            <a:ext cx="6099858" cy="2308324"/>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What’s your name? What’s your title?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your agency?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its vision?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Its mission?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It primary services?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C5A7AB7B-7725-0A4B-9D4C-C5B6A7B85A9D}"/>
              </a:ext>
            </a:extLst>
          </p:cNvPr>
          <p:cNvSpPr txBox="1"/>
          <p:nvPr/>
        </p:nvSpPr>
        <p:spPr>
          <a:xfrm>
            <a:off x="0" y="0"/>
            <a:ext cx="121920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PHASE I – SELF-ANALYSIS PART 2/2: </a:t>
            </a:r>
            <a:r>
              <a:rPr lang="en-GB" sz="2400" dirty="0">
                <a:latin typeface="Arial" panose="020B0604020202020204" pitchFamily="34" charset="0"/>
                <a:cs typeface="Arial" panose="020B0604020202020204" pitchFamily="34" charset="0"/>
              </a:rPr>
              <a:t>participants will gain information on the sponsors and presenters of this workshop, as well as its other participants. </a:t>
            </a:r>
          </a:p>
        </p:txBody>
      </p:sp>
      <p:sp>
        <p:nvSpPr>
          <p:cNvPr id="5" name="TextBox 4">
            <a:extLst>
              <a:ext uri="{FF2B5EF4-FFF2-40B4-BE49-F238E27FC236}">
                <a16:creationId xmlns:a16="http://schemas.microsoft.com/office/drawing/2014/main" id="{B7E1F1B6-EDE1-ED48-BA1A-BC87725A8BA5}"/>
              </a:ext>
            </a:extLst>
          </p:cNvPr>
          <p:cNvSpPr txBox="1"/>
          <p:nvPr/>
        </p:nvSpPr>
        <p:spPr>
          <a:xfrm>
            <a:off x="1" y="3186113"/>
            <a:ext cx="12191999" cy="2308324"/>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Elevator Pitch! </a:t>
            </a:r>
            <a:r>
              <a:rPr lang="en-GB" sz="2400" i="1" dirty="0">
                <a:solidFill>
                  <a:srgbClr val="000000"/>
                </a:solidFill>
                <a:latin typeface="Arial" panose="020B0604020202020204" pitchFamily="34" charset="0"/>
                <a:ea typeface="Palatino" pitchFamily="2" charset="77"/>
                <a:cs typeface="Arial" panose="020B0604020202020204" pitchFamily="34" charset="0"/>
              </a:rPr>
              <a:t>In pairs, participants will go into breakout rooms, each will be allowed 30 seconds each (1 minute total) to respond to the five questions listed. Answer the questions as if you are talking to a father you are hoping to get involved in your program, and let’s see how well you do!</a:t>
            </a:r>
            <a:endParaRPr lang="en-GH" sz="2400" i="1"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66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1F1B6-EDE1-ED48-BA1A-BC87725A8BA5}"/>
              </a:ext>
            </a:extLst>
          </p:cNvPr>
          <p:cNvSpPr txBox="1"/>
          <p:nvPr/>
        </p:nvSpPr>
        <p:spPr>
          <a:xfrm>
            <a:off x="1" y="16193"/>
            <a:ext cx="12191999" cy="6001643"/>
          </a:xfrm>
          <a:prstGeom prst="rect">
            <a:avLst/>
          </a:prstGeom>
          <a:noFill/>
        </p:spPr>
        <p:txBody>
          <a:bodyPr wrap="square">
            <a:spAutoFit/>
          </a:bodyPr>
          <a:lstStyle/>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PHASE I – SELF-ANALYSIS FINDINGS</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r>
              <a:rPr lang="en-US" sz="2400" dirty="0">
                <a:solidFill>
                  <a:srgbClr val="000000"/>
                </a:solidFill>
                <a:latin typeface="Arial" panose="020B0604020202020204" pitchFamily="34" charset="0"/>
                <a:ea typeface="Palatino" pitchFamily="2" charset="77"/>
                <a:cs typeface="Arial" panose="020B0604020202020204" pitchFamily="34" charset="0"/>
              </a:rPr>
              <a:t>Head Start, under the auspices of the New York City Department of Education, seeks to support its contracted agencies in satisfying its federal mandates related to father engagement. Community Change, Inc. (CCI) is a capacity building firm that provides a range of programs that serve K-12</a:t>
            </a:r>
            <a:r>
              <a:rPr lang="en-US" sz="2400" baseline="30000" dirty="0">
                <a:solidFill>
                  <a:srgbClr val="000000"/>
                </a:solidFill>
                <a:latin typeface="Arial" panose="020B0604020202020204" pitchFamily="34" charset="0"/>
                <a:ea typeface="Palatino" pitchFamily="2" charset="77"/>
                <a:cs typeface="Arial" panose="020B0604020202020204" pitchFamily="34" charset="0"/>
              </a:rPr>
              <a:t> </a:t>
            </a:r>
            <a:r>
              <a:rPr lang="en-US" sz="2400" dirty="0">
                <a:solidFill>
                  <a:srgbClr val="000000"/>
                </a:solidFill>
                <a:latin typeface="Arial" panose="020B0604020202020204" pitchFamily="34" charset="0"/>
                <a:ea typeface="Palatino" pitchFamily="2" charset="77"/>
                <a:cs typeface="Arial" panose="020B0604020202020204" pitchFamily="34" charset="0"/>
              </a:rPr>
              <a:t>youth, parents, staff and organizations. All of CCI’s services promotes critical thinking, research and strategic planning in the areas of community, careers, culture, relationships and finances. CCI will lead this two-day workshop series. Participants of this workshop are comprised of different people, from different agencies, with different philosophies, that provide a range of services for youth, families, communities throughout New York.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latin typeface="Arial" panose="020B0604020202020204" pitchFamily="34" charset="0"/>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 </a:t>
            </a:r>
            <a:endParaRPr lang="en-GH" sz="2400" dirty="0">
              <a:latin typeface="Arial" panose="020B0604020202020204" pitchFamily="34" charset="0"/>
              <a:cs typeface="Arial" panose="020B0604020202020204" pitchFamily="34" charset="0"/>
            </a:endParaRPr>
          </a:p>
        </p:txBody>
      </p:sp>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16812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FE852E-5D73-1F4D-AEE5-3DF32DA359EB}"/>
              </a:ext>
            </a:extLst>
          </p:cNvPr>
          <p:cNvSpPr txBox="1"/>
          <p:nvPr/>
        </p:nvSpPr>
        <p:spPr>
          <a:xfrm>
            <a:off x="0" y="811455"/>
            <a:ext cx="12192000" cy="1938992"/>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do you assess what is appropriate for engaging your fathers?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How do you assess the strengths, needs, interests and concerns of your fathers?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needs interests and concerns of fathers in your community? Where are the gaps in services?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0A57BC9F-C727-0446-AF25-5460F17026FC}"/>
              </a:ext>
            </a:extLst>
          </p:cNvPr>
          <p:cNvSpPr txBox="1"/>
          <p:nvPr/>
        </p:nvSpPr>
        <p:spPr>
          <a:xfrm>
            <a:off x="-412377" y="25163"/>
            <a:ext cx="12191999"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1/6: </a:t>
            </a:r>
            <a:r>
              <a:rPr lang="en-GB" sz="2400" dirty="0">
                <a:latin typeface="Arial" panose="020B0604020202020204" pitchFamily="34" charset="0"/>
                <a:cs typeface="Arial" panose="020B0604020202020204" pitchFamily="34" charset="0"/>
              </a:rPr>
              <a:t>Participants will explore ways to determine the needs, interests and concerns of the fathers in their community</a:t>
            </a:r>
            <a:r>
              <a:rPr lang="en-GB" sz="2400" dirty="0">
                <a:solidFill>
                  <a:srgbClr val="000000"/>
                </a:solidFill>
                <a:latin typeface="Arial" panose="020B0604020202020204" pitchFamily="34" charset="0"/>
                <a:ea typeface="Palatino" pitchFamily="2" charset="77"/>
                <a:cs typeface="Arial" panose="020B0604020202020204" pitchFamily="34" charset="0"/>
              </a:rPr>
              <a:t>.</a:t>
            </a:r>
            <a:endParaRPr lang="en-GB" sz="24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EE1314B-80B2-DF43-88B8-A474FEECD51F}"/>
              </a:ext>
            </a:extLst>
          </p:cNvPr>
          <p:cNvSpPr txBox="1"/>
          <p:nvPr/>
        </p:nvSpPr>
        <p:spPr>
          <a:xfrm>
            <a:off x="0" y="2732498"/>
            <a:ext cx="12191998" cy="2677656"/>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10 (30 minutes)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Participants will watch the movie trailer, and then be broken into their Framework Team, where they will review the references and then construct a needs assessment for their fathers. Within their team, participants will determine 1. What questions they will ask (limit 5) 2. How will they gain access to the fathers to distribute and collect the survey? And 3. How will they use the information? Teams will share one key take-away with the large group.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3206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 arrow&#10;&#10;Description automatically generated">
            <a:extLst>
              <a:ext uri="{FF2B5EF4-FFF2-40B4-BE49-F238E27FC236}">
                <a16:creationId xmlns:a16="http://schemas.microsoft.com/office/drawing/2014/main" id="{73F6CA1B-628E-0F46-8EDF-8D47D4320B7A}"/>
              </a:ext>
            </a:extLst>
          </p:cNvPr>
          <p:cNvPicPr>
            <a:picLocks noChangeAspect="1"/>
          </p:cNvPicPr>
          <p:nvPr/>
        </p:nvPicPr>
        <p:blipFill>
          <a:blip r:embed="rId3"/>
          <a:stretch>
            <a:fillRect/>
          </a:stretch>
        </p:blipFill>
        <p:spPr>
          <a:xfrm>
            <a:off x="9934556" y="5091953"/>
            <a:ext cx="2257443" cy="1766047"/>
          </a:xfrm>
          <a:prstGeom prst="rect">
            <a:avLst/>
          </a:prstGeom>
        </p:spPr>
      </p:pic>
      <p:sp>
        <p:nvSpPr>
          <p:cNvPr id="4" name="TextBox 3">
            <a:extLst>
              <a:ext uri="{FF2B5EF4-FFF2-40B4-BE49-F238E27FC236}">
                <a16:creationId xmlns:a16="http://schemas.microsoft.com/office/drawing/2014/main" id="{B996350C-4C99-4743-A61D-1A7253D535B5}"/>
              </a:ext>
            </a:extLst>
          </p:cNvPr>
          <p:cNvSpPr txBox="1"/>
          <p:nvPr/>
        </p:nvSpPr>
        <p:spPr>
          <a:xfrm>
            <a:off x="-412377" y="25163"/>
            <a:ext cx="12191999" cy="452431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1/6: </a:t>
            </a:r>
            <a:r>
              <a:rPr lang="en-GB" sz="2400" dirty="0">
                <a:latin typeface="Arial" panose="020B0604020202020204" pitchFamily="34" charset="0"/>
                <a:cs typeface="Arial" panose="020B0604020202020204" pitchFamily="34" charset="0"/>
              </a:rPr>
              <a:t>Before engaging your target population, it is important to understand their needs, interests and concerns, as well as what is appropriate to them</a:t>
            </a:r>
            <a:r>
              <a:rPr lang="en-GB" sz="2400" dirty="0">
                <a:solidFill>
                  <a:srgbClr val="000000"/>
                </a:solidFill>
                <a:latin typeface="Arial" panose="020B0604020202020204" pitchFamily="34" charset="0"/>
                <a:ea typeface="Palatino" pitchFamily="2" charset="77"/>
                <a:cs typeface="Arial" panose="020B0604020202020204" pitchFamily="34" charset="0"/>
              </a:rPr>
              <a:t>. You will gain this understanding by conducting formal and informal needs assessments. These assessments should include primary and secondary sources from both the target population as well as from key informants. This will help you to make adjustments in your marketing and service plans towards ensuring their awareness and engagement in your programs. </a:t>
            </a:r>
          </a:p>
          <a:p>
            <a:pPr lvl="1"/>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pPr lvl="1"/>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pPr lvl="1"/>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pPr lvl="1"/>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424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1CE2D5-0D5D-1943-9E90-53EBE1913530}"/>
              </a:ext>
            </a:extLst>
          </p:cNvPr>
          <p:cNvSpPr txBox="1"/>
          <p:nvPr/>
        </p:nvSpPr>
        <p:spPr>
          <a:xfrm>
            <a:off x="0" y="795139"/>
            <a:ext cx="12315463" cy="3046988"/>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father engagement?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Reciprocal Reading.</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The host will create four breakout groups, </a:t>
            </a:r>
            <a:r>
              <a:rPr lang="en-GB" sz="2400" i="1" dirty="0">
                <a:solidFill>
                  <a:srgbClr val="000000"/>
                </a:solidFill>
                <a:latin typeface="Arial" panose="020B0604020202020204" pitchFamily="34" charset="0"/>
                <a:ea typeface="Palatino" pitchFamily="2" charset="77"/>
                <a:cs typeface="Arial" panose="020B0604020202020204" pitchFamily="34" charset="0"/>
              </a:rPr>
              <a:t>(1. Foundations 2. Impact 3. Family Outcomes and 4. Child Outcomes)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each assigned to one of the listed references. Each group will 1. Read the assigned reference, and 2. summarize the definition to share with the large group. </a:t>
            </a:r>
            <a:endParaRPr lang="en-GH" sz="2400" i="1"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B" sz="2400" b="1" kern="1200" dirty="0">
              <a:solidFill>
                <a:srgbClr val="000000"/>
              </a:solidFill>
              <a:effectLst/>
              <a:latin typeface="Arial" panose="020B0604020202020204" pitchFamily="34" charset="0"/>
              <a:ea typeface="Palatino" pitchFamily="2" charset="77"/>
              <a:cs typeface="Arial" panose="020B0604020202020204" pitchFamily="34" charset="0"/>
            </a:endParaRPr>
          </a:p>
        </p:txBody>
      </p:sp>
      <p:sp>
        <p:nvSpPr>
          <p:cNvPr id="8" name="TextBox 7">
            <a:extLst>
              <a:ext uri="{FF2B5EF4-FFF2-40B4-BE49-F238E27FC236}">
                <a16:creationId xmlns:a16="http://schemas.microsoft.com/office/drawing/2014/main" id="{0D110842-EF44-994D-B9BE-20CA8763E088}"/>
              </a:ext>
            </a:extLst>
          </p:cNvPr>
          <p:cNvSpPr txBox="1"/>
          <p:nvPr/>
        </p:nvSpPr>
        <p:spPr>
          <a:xfrm>
            <a:off x="-441960" y="0"/>
            <a:ext cx="121920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2/6: </a:t>
            </a:r>
            <a:r>
              <a:rPr lang="en-GB" sz="2400" dirty="0">
                <a:latin typeface="Arial" panose="020B0604020202020204" pitchFamily="34" charset="0"/>
                <a:cs typeface="Arial" panose="020B0604020202020204" pitchFamily="34" charset="0"/>
              </a:rPr>
              <a:t>Participants will gain knowledge of various definitions of father engagement. </a:t>
            </a:r>
          </a:p>
        </p:txBody>
      </p:sp>
    </p:spTree>
    <p:extLst>
      <p:ext uri="{BB962C8B-B14F-4D97-AF65-F5344CB8AC3E}">
        <p14:creationId xmlns:p14="http://schemas.microsoft.com/office/powerpoint/2010/main" val="900405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394393"/>
            <a:ext cx="12191999" cy="5262979"/>
          </a:xfrm>
          <a:prstGeom prst="rect">
            <a:avLst/>
          </a:prstGeom>
          <a:noFill/>
        </p:spPr>
        <p:txBody>
          <a:bodyPr wrap="square">
            <a:spAutoFit/>
          </a:bodyPr>
          <a:lstStyle/>
          <a:p>
            <a:r>
              <a:rPr lang="en-GB" sz="2400" dirty="0">
                <a:solidFill>
                  <a:srgbClr val="000000"/>
                </a:solidFill>
                <a:highlight>
                  <a:srgbClr val="FFFF00"/>
                </a:highlight>
                <a:latin typeface="Arial" panose="020B0604020202020204" pitchFamily="34" charset="0"/>
                <a:ea typeface="Palatino" pitchFamily="2" charset="77"/>
                <a:cs typeface="Arial" panose="020B0604020202020204" pitchFamily="34" charset="0"/>
              </a:rPr>
              <a:t>There are different definitions for father engagement. It is important to each agency to be clear about what it is trying to do in terms of father engagement, based on the definitions: </a:t>
            </a:r>
            <a:endParaRPr lang="en-GH" sz="2400" dirty="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b="1" dirty="0">
                <a:solidFill>
                  <a:srgbClr val="000000"/>
                </a:solidFill>
                <a:highlight>
                  <a:srgbClr val="FFFF00"/>
                </a:highlight>
                <a:latin typeface="Arial" panose="020B0604020202020204" pitchFamily="34" charset="0"/>
                <a:ea typeface="Palatino" pitchFamily="2" charset="77"/>
                <a:cs typeface="Arial" panose="020B0604020202020204" pitchFamily="34" charset="0"/>
              </a:rPr>
              <a:t>Father involvement </a:t>
            </a:r>
            <a:r>
              <a:rPr lang="en-US" sz="2400" dirty="0">
                <a:highlight>
                  <a:srgbClr val="FFFF00"/>
                </a:highlight>
                <a:latin typeface="Arial" panose="020B0604020202020204" pitchFamily="34" charset="0"/>
                <a:ea typeface="Times New Roman" panose="02020603050405020304" pitchFamily="18" charset="0"/>
                <a:cs typeface="Arial" panose="020B0604020202020204" pitchFamily="34" charset="0"/>
              </a:rPr>
              <a:t>– getting male parents to be present in the child’s physical learning environment (i.e. dads attending special events or field trips)</a:t>
            </a:r>
          </a:p>
          <a:p>
            <a:pPr marL="342900" marR="0" lvl="0" indent="-342900">
              <a:spcBef>
                <a:spcPts val="0"/>
              </a:spcBef>
              <a:spcAft>
                <a:spcPts val="0"/>
              </a:spcAft>
              <a:buFont typeface="+mj-lt"/>
              <a:buAutoNum type="arabicPeriod"/>
            </a:pPr>
            <a:r>
              <a:rPr lang="en-GB" sz="2400" b="1" dirty="0">
                <a:highlight>
                  <a:srgbClr val="FFFF00"/>
                </a:highlight>
                <a:latin typeface="Arial" panose="020B0604020202020204" pitchFamily="34" charset="0"/>
                <a:ea typeface="Times New Roman" panose="02020603050405020304" pitchFamily="18" charset="0"/>
                <a:cs typeface="Arial" panose="020B0604020202020204" pitchFamily="34" charset="0"/>
              </a:rPr>
              <a:t>Father collaboration - </a:t>
            </a:r>
            <a:r>
              <a:rPr lang="en-US" sz="2400" dirty="0">
                <a:highlight>
                  <a:srgbClr val="FFFF00"/>
                </a:highlight>
                <a:latin typeface="Arial" panose="020B0604020202020204" pitchFamily="34" charset="0"/>
                <a:ea typeface="Times New Roman" panose="02020603050405020304" pitchFamily="18" charset="0"/>
                <a:cs typeface="Arial" panose="020B0604020202020204" pitchFamily="34" charset="0"/>
              </a:rPr>
              <a:t>getting male parents to partner/work with programs to develop their child(ren) (i.e. dads helping child with homework using resources provided by the program)</a:t>
            </a:r>
            <a:endParaRPr lang="en-GB" sz="2400" b="1" dirty="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pPr>
            <a:r>
              <a:rPr lang="en-GB" sz="2400" b="1" dirty="0">
                <a:highlight>
                  <a:srgbClr val="FFFF00"/>
                </a:highlight>
                <a:latin typeface="Arial" panose="020B0604020202020204" pitchFamily="34" charset="0"/>
                <a:ea typeface="Times New Roman" panose="02020603050405020304" pitchFamily="18" charset="0"/>
                <a:cs typeface="Arial" panose="020B0604020202020204" pitchFamily="34" charset="0"/>
              </a:rPr>
              <a:t>Father support – </a:t>
            </a:r>
            <a:r>
              <a:rPr lang="en-GB" sz="2400" dirty="0">
                <a:highlight>
                  <a:srgbClr val="FFFF00"/>
                </a:highlight>
                <a:latin typeface="Arial" panose="020B0604020202020204" pitchFamily="34" charset="0"/>
                <a:ea typeface="Times New Roman" panose="02020603050405020304" pitchFamily="18" charset="0"/>
                <a:cs typeface="Arial" panose="020B0604020202020204" pitchFamily="34" charset="0"/>
              </a:rPr>
              <a:t>providing services to address the specific needs, interest and/or concerns of male parents (i.e. workshops specifically for fathers to address any range of relationship, education, economics and/or legal issues).</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p:txBody>
      </p:sp>
      <p:sp>
        <p:nvSpPr>
          <p:cNvPr id="5" name="TextBox 4">
            <a:extLst>
              <a:ext uri="{FF2B5EF4-FFF2-40B4-BE49-F238E27FC236}">
                <a16:creationId xmlns:a16="http://schemas.microsoft.com/office/drawing/2014/main" id="{5285509C-82C2-5846-B3B7-262BBA213EFC}"/>
              </a:ext>
            </a:extLst>
          </p:cNvPr>
          <p:cNvSpPr txBox="1"/>
          <p:nvPr/>
        </p:nvSpPr>
        <p:spPr>
          <a:xfrm>
            <a:off x="-432993"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2/6: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A53B71D8-2510-244A-BAC3-447E3F153851}"/>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1301048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E2DCC9-1234-8342-B5FA-5B9536DA553D}"/>
              </a:ext>
            </a:extLst>
          </p:cNvPr>
          <p:cNvSpPr txBox="1"/>
          <p:nvPr/>
        </p:nvSpPr>
        <p:spPr>
          <a:xfrm>
            <a:off x="0" y="1110684"/>
            <a:ext cx="12192000" cy="4893647"/>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requirements? As a program leader? As a family worker?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Why is father engagement important? To you as a program leader? To you as a family worker? To the fathers you serve. To the children you serve.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your vision for father engagement? As a program leader? As a family worker?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is your reality for father engagement? As a program leader? As a family worker?  </a:t>
            </a:r>
            <a:endParaRPr lang="en-GB" sz="2400" b="1" kern="1200" dirty="0">
              <a:solidFill>
                <a:srgbClr val="000000"/>
              </a:solidFill>
              <a:effectLst/>
              <a:latin typeface="Arial" panose="020B0604020202020204" pitchFamily="34" charset="0"/>
              <a:ea typeface="Palatino" pitchFamily="2" charset="77"/>
              <a:cs typeface="Arial" panose="020B0604020202020204" pitchFamily="34" charset="0"/>
            </a:endParaRP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 </a:t>
            </a: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Visions/Reality Collage. </a:t>
            </a:r>
            <a:r>
              <a:rPr lang="en-GB" sz="2400" i="1" dirty="0">
                <a:solidFill>
                  <a:srgbClr val="000000"/>
                </a:solidFill>
                <a:latin typeface="Arial" panose="020B0604020202020204" pitchFamily="34" charset="0"/>
                <a:ea typeface="Palatino" pitchFamily="2" charset="77"/>
                <a:cs typeface="Arial" panose="020B0604020202020204" pitchFamily="34" charset="0"/>
              </a:rPr>
              <a:t>Take a few moments to review the references. Create a collage to express your responses to questions 3 and 4 using your choice of </a:t>
            </a:r>
            <a:r>
              <a:rPr lang="en-GB" sz="2400" i="1" dirty="0" err="1">
                <a:solidFill>
                  <a:srgbClr val="000000"/>
                </a:solidFill>
                <a:latin typeface="Arial" panose="020B0604020202020204" pitchFamily="34" charset="0"/>
                <a:ea typeface="Palatino" pitchFamily="2" charset="77"/>
                <a:cs typeface="Arial" panose="020B0604020202020204" pitchFamily="34" charset="0"/>
              </a:rPr>
              <a:t>fotor.com</a:t>
            </a:r>
            <a:r>
              <a:rPr lang="en-GB" sz="2400" i="1" dirty="0">
                <a:solidFill>
                  <a:srgbClr val="000000"/>
                </a:solidFill>
                <a:latin typeface="Arial" panose="020B0604020202020204" pitchFamily="34" charset="0"/>
                <a:ea typeface="Palatino" pitchFamily="2" charset="77"/>
                <a:cs typeface="Arial" panose="020B0604020202020204" pitchFamily="34" charset="0"/>
              </a:rPr>
              <a:t>, </a:t>
            </a:r>
            <a:r>
              <a:rPr lang="en-GB" sz="2400" i="1" dirty="0" err="1">
                <a:solidFill>
                  <a:srgbClr val="000000"/>
                </a:solidFill>
                <a:latin typeface="Arial" panose="020B0604020202020204" pitchFamily="34" charset="0"/>
                <a:ea typeface="Palatino" pitchFamily="2" charset="77"/>
                <a:cs typeface="Arial" panose="020B0604020202020204" pitchFamily="34" charset="0"/>
              </a:rPr>
              <a:t>canva.com</a:t>
            </a:r>
            <a:r>
              <a:rPr lang="en-GB" sz="2400" i="1" dirty="0">
                <a:solidFill>
                  <a:srgbClr val="000000"/>
                </a:solidFill>
                <a:latin typeface="Arial" panose="020B0604020202020204" pitchFamily="34" charset="0"/>
                <a:ea typeface="Palatino" pitchFamily="2" charset="77"/>
                <a:cs typeface="Arial" panose="020B0604020202020204" pitchFamily="34" charset="0"/>
              </a:rPr>
              <a:t>, or a Word document. Identify images that represent what you see as your vision and reality of father engagement (informed by the definition of your choosing from the previous exercise) in your program. Please be prepared to share. </a:t>
            </a:r>
            <a:endParaRPr lang="en-GB" sz="2400" i="1" kern="1200" dirty="0">
              <a:solidFill>
                <a:srgbClr val="000000"/>
              </a:solidFill>
              <a:effectLst/>
              <a:latin typeface="Arial" panose="020B0604020202020204" pitchFamily="34" charset="0"/>
              <a:ea typeface="Palatino" pitchFamily="2" charset="77"/>
              <a:cs typeface="Arial" panose="020B0604020202020204" pitchFamily="34" charset="0"/>
            </a:endParaRPr>
          </a:p>
        </p:txBody>
      </p:sp>
      <p:sp>
        <p:nvSpPr>
          <p:cNvPr id="4" name="TextBox 3">
            <a:extLst>
              <a:ext uri="{FF2B5EF4-FFF2-40B4-BE49-F238E27FC236}">
                <a16:creationId xmlns:a16="http://schemas.microsoft.com/office/drawing/2014/main" id="{9FC398F7-032F-0745-8E82-8162A3AEE997}"/>
              </a:ext>
            </a:extLst>
          </p:cNvPr>
          <p:cNvSpPr txBox="1"/>
          <p:nvPr/>
        </p:nvSpPr>
        <p:spPr>
          <a:xfrm>
            <a:off x="-441960" y="0"/>
            <a:ext cx="12192000" cy="1200329"/>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3/6: </a:t>
            </a:r>
            <a:r>
              <a:rPr lang="en-GB" sz="2400" dirty="0">
                <a:latin typeface="Arial" panose="020B0604020202020204" pitchFamily="34" charset="0"/>
                <a:cs typeface="Arial" panose="020B0604020202020204" pitchFamily="34" charset="0"/>
              </a:rPr>
              <a:t>Participants will gain knowledge of various definitions of father engagement and the relevant Head Start regulations and requirements. </a:t>
            </a:r>
          </a:p>
        </p:txBody>
      </p:sp>
    </p:spTree>
    <p:extLst>
      <p:ext uri="{BB962C8B-B14F-4D97-AF65-F5344CB8AC3E}">
        <p14:creationId xmlns:p14="http://schemas.microsoft.com/office/powerpoint/2010/main" val="2315270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394393"/>
            <a:ext cx="12191999" cy="4154984"/>
          </a:xfrm>
          <a:prstGeom prst="rect">
            <a:avLst/>
          </a:prstGeom>
          <a:noFill/>
        </p:spPr>
        <p:txBody>
          <a:bodyPr wrap="square">
            <a:spAutoFit/>
          </a:bodyPr>
          <a:lstStyle/>
          <a:p>
            <a:r>
              <a:rPr lang="en-GB" sz="2400" dirty="0">
                <a:solidFill>
                  <a:srgbClr val="000000"/>
                </a:solidFill>
                <a:latin typeface="Arial" panose="020B0604020202020204" pitchFamily="34" charset="0"/>
                <a:ea typeface="Palatino" pitchFamily="2" charset="77"/>
                <a:cs typeface="Arial" panose="020B0604020202020204" pitchFamily="34" charset="0"/>
              </a:rPr>
              <a:t>The</a:t>
            </a:r>
            <a:r>
              <a:rPr lang="en-US" sz="2400" dirty="0">
                <a:solidFill>
                  <a:srgbClr val="000000"/>
                </a:solidFill>
                <a:latin typeface="Arial" panose="020B0604020202020204" pitchFamily="34" charset="0"/>
                <a:ea typeface="Palatino" pitchFamily="2" charset="77"/>
                <a:cs typeface="Arial" panose="020B0604020202020204" pitchFamily="34" charset="0"/>
              </a:rPr>
              <a:t> gap separating your vision and reality is known as a creative tension. Therein is an opportunity for innovation, enhancement and expansion strategies. This will require ongoing critical thinking and strategic planning. This workshop is engaging you in this process on an introductory level. It will be important to dedicate time and resources continue this process intently beyond this workshop, when your return to your home agencies, in order to make your vision a reality.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285509C-82C2-5846-B3B7-262BBA213EFC}"/>
              </a:ext>
            </a:extLst>
          </p:cNvPr>
          <p:cNvSpPr txBox="1"/>
          <p:nvPr/>
        </p:nvSpPr>
        <p:spPr>
          <a:xfrm>
            <a:off x="-415064"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3/6: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25083E4E-F0B4-0041-AA01-5CA0AE594622}"/>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534090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476547-F876-1A4D-947C-764B93EC9B3F}"/>
              </a:ext>
            </a:extLst>
          </p:cNvPr>
          <p:cNvSpPr txBox="1"/>
          <p:nvPr/>
        </p:nvSpPr>
        <p:spPr>
          <a:xfrm>
            <a:off x="0" y="2970228"/>
            <a:ext cx="12191999" cy="461665"/>
          </a:xfrm>
          <a:prstGeom prst="rect">
            <a:avLst/>
          </a:prstGeom>
          <a:noFill/>
        </p:spPr>
        <p:txBody>
          <a:bodyPr wrap="square">
            <a:spAutoFit/>
          </a:bodyPr>
          <a:lstStyle/>
          <a:p>
            <a:pPr marL="45720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SHORT BREAK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A picture containing circle&#10;&#10;Description automatically generated">
            <a:extLst>
              <a:ext uri="{FF2B5EF4-FFF2-40B4-BE49-F238E27FC236}">
                <a16:creationId xmlns:a16="http://schemas.microsoft.com/office/drawing/2014/main" id="{A2DAF6AC-3210-8649-9525-6BED48C84DEE}"/>
              </a:ext>
            </a:extLst>
          </p:cNvPr>
          <p:cNvPicPr>
            <a:picLocks noChangeAspect="1"/>
          </p:cNvPicPr>
          <p:nvPr/>
        </p:nvPicPr>
        <p:blipFill>
          <a:blip r:embed="rId3"/>
          <a:stretch>
            <a:fillRect/>
          </a:stretch>
        </p:blipFill>
        <p:spPr>
          <a:xfrm>
            <a:off x="9095110" y="4213830"/>
            <a:ext cx="3096890" cy="2698376"/>
          </a:xfrm>
          <a:prstGeom prst="rect">
            <a:avLst/>
          </a:prstGeom>
        </p:spPr>
      </p:pic>
    </p:spTree>
    <p:extLst>
      <p:ext uri="{BB962C8B-B14F-4D97-AF65-F5344CB8AC3E}">
        <p14:creationId xmlns:p14="http://schemas.microsoft.com/office/powerpoint/2010/main" val="315685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84E99B-7E52-9B49-BDAB-91E72516085E}"/>
              </a:ext>
            </a:extLst>
          </p:cNvPr>
          <p:cNvSpPr txBox="1"/>
          <p:nvPr/>
        </p:nvSpPr>
        <p:spPr>
          <a:xfrm>
            <a:off x="3046071" y="2644170"/>
            <a:ext cx="6099858" cy="1569660"/>
          </a:xfrm>
          <a:prstGeom prst="rect">
            <a:avLst/>
          </a:prstGeom>
          <a:noFill/>
        </p:spPr>
        <p:txBody>
          <a:bodyPr wrap="square">
            <a:spAutoFit/>
          </a:bodyPr>
          <a:lstStyle/>
          <a:p>
            <a:pPr marL="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ICEBREAKER </a:t>
            </a: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pPr marL="0" marR="0" algn="ctr">
              <a:spcBef>
                <a:spcPts val="0"/>
              </a:spcBef>
              <a:spcAft>
                <a:spcPts val="0"/>
              </a:spcAf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In one minute, typ</a:t>
            </a:r>
            <a:r>
              <a:rPr lang="en-GB" sz="2400" dirty="0">
                <a:solidFill>
                  <a:srgbClr val="000000"/>
                </a:solidFill>
                <a:latin typeface="Arial" panose="020B0604020202020204" pitchFamily="34" charset="0"/>
                <a:ea typeface="Palatino" pitchFamily="2" charset="77"/>
                <a:cs typeface="Arial" panose="020B0604020202020204" pitchFamily="34" charset="0"/>
              </a:rPr>
              <a:t>e or write </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as many words out of the phrase “father engagement” as you can.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40329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55AE55-6E13-E84F-AABF-DB744E42CC0A}"/>
              </a:ext>
            </a:extLst>
          </p:cNvPr>
          <p:cNvSpPr txBox="1"/>
          <p:nvPr/>
        </p:nvSpPr>
        <p:spPr>
          <a:xfrm>
            <a:off x="0" y="809903"/>
            <a:ext cx="12192000" cy="3785652"/>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people, places and other things make up your program’s internal and external environment?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factors/conditions in your environment that affect father engagement for your program? </a:t>
            </a:r>
          </a:p>
          <a:p>
            <a:pPr marL="342900" indent="-342900">
              <a:buFont typeface="+mj-lt"/>
              <a:buAutoNum type="arabicPeriod"/>
              <a:tabLst>
                <a:tab pos="457200" algn="l"/>
              </a:tabLst>
            </a:pPr>
            <a:r>
              <a:rPr lang="en-GB" sz="2400" dirty="0">
                <a:solidFill>
                  <a:srgbClr val="000000"/>
                </a:solidFill>
                <a:latin typeface="Arial" panose="020B0604020202020204" pitchFamily="34" charset="0"/>
                <a:ea typeface="Palatino" pitchFamily="2" charset="77"/>
                <a:cs typeface="Arial" panose="020B0604020202020204" pitchFamily="34" charset="0"/>
              </a:rPr>
              <a:t>What/who are the supports to your program realizing your vision for father engagement? As a program leader? As a family worker?</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EXERCISES </a:t>
            </a: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Environmental Scan. </a:t>
            </a:r>
            <a:r>
              <a:rPr lang="en-GB" sz="2400" i="1" kern="1200" dirty="0">
                <a:solidFill>
                  <a:srgbClr val="000000"/>
                </a:solidFill>
                <a:effectLst/>
                <a:latin typeface="Arial" panose="020B0604020202020204" pitchFamily="34" charset="0"/>
                <a:ea typeface="Palatino" pitchFamily="2" charset="77"/>
                <a:cs typeface="Arial" panose="020B0604020202020204" pitchFamily="34" charset="0"/>
              </a:rPr>
              <a:t>Individually or collaboratively with co-workers, participants will conduct an environmental scan of their Head Start program.</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C8078C03-BC2D-654F-A6C0-9B1D27BD3B65}"/>
              </a:ext>
            </a:extLst>
          </p:cNvPr>
          <p:cNvSpPr txBox="1"/>
          <p:nvPr/>
        </p:nvSpPr>
        <p:spPr>
          <a:xfrm>
            <a:off x="-448238" y="3599"/>
            <a:ext cx="12191999"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4/6: </a:t>
            </a:r>
            <a:r>
              <a:rPr lang="en-GB" sz="2400" dirty="0">
                <a:latin typeface="Arial" panose="020B0604020202020204" pitchFamily="34" charset="0"/>
                <a:cs typeface="Arial" panose="020B0604020202020204" pitchFamily="34" charset="0"/>
              </a:rPr>
              <a:t>Participants will examine their program’s internal and external environments.</a:t>
            </a:r>
          </a:p>
        </p:txBody>
      </p:sp>
    </p:spTree>
    <p:extLst>
      <p:ext uri="{BB962C8B-B14F-4D97-AF65-F5344CB8AC3E}">
        <p14:creationId xmlns:p14="http://schemas.microsoft.com/office/powerpoint/2010/main" val="4052380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448180"/>
            <a:ext cx="12191999" cy="3785652"/>
          </a:xfrm>
          <a:prstGeom prst="rect">
            <a:avLst/>
          </a:prstGeom>
          <a:noFill/>
        </p:spPr>
        <p:txBody>
          <a:bodyPr wrap="square">
            <a:spAutoFit/>
          </a:bodyPr>
          <a:lstStyle/>
          <a:p>
            <a:pPr marR="0" lvl="0">
              <a:spcBef>
                <a:spcPts val="0"/>
              </a:spcBef>
              <a:spcAft>
                <a:spcPts val="0"/>
              </a:spcAft>
              <a:tabLst>
                <a:tab pos="457200" algn="l"/>
              </a:tabLst>
            </a:pPr>
            <a:r>
              <a:rPr lang="en-GB" sz="2400" dirty="0">
                <a:solidFill>
                  <a:srgbClr val="000000"/>
                </a:solidFill>
                <a:latin typeface="Arial" panose="020B0604020202020204" pitchFamily="34" charset="0"/>
                <a:ea typeface="Palatino" pitchFamily="2" charset="77"/>
                <a:cs typeface="Arial" panose="020B0604020202020204" pitchFamily="34" charset="0"/>
              </a:rPr>
              <a:t>It is important to be aware of the elements and conditions in which your program operate in order to develop and implement an effective strategy for father engagement. This environment will vary from agency to agency. Once identified, program leaders and family workers can build and leverage relationships with proponents to achieve father engagement goals.</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pPr marR="0" lvl="0">
              <a:spcBef>
                <a:spcPts val="0"/>
              </a:spcBef>
              <a:spcAft>
                <a:spcPts val="0"/>
              </a:spcAft>
              <a:tabLst>
                <a:tab pos="457200" algn="l"/>
              </a:tabLst>
            </a:pPr>
            <a:endParaRPr lang="en-GH"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285509C-82C2-5846-B3B7-262BBA213EFC}"/>
              </a:ext>
            </a:extLst>
          </p:cNvPr>
          <p:cNvSpPr txBox="1"/>
          <p:nvPr/>
        </p:nvSpPr>
        <p:spPr>
          <a:xfrm>
            <a:off x="-397135"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4/6: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25083E4E-F0B4-0041-AA01-5CA0AE594622}"/>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435049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725D33-4865-3C40-AE9E-EFE44B59E4AB}"/>
              </a:ext>
            </a:extLst>
          </p:cNvPr>
          <p:cNvSpPr txBox="1"/>
          <p:nvPr/>
        </p:nvSpPr>
        <p:spPr>
          <a:xfrm>
            <a:off x="0" y="2967335"/>
            <a:ext cx="12192000" cy="461665"/>
          </a:xfrm>
          <a:prstGeom prst="rect">
            <a:avLst/>
          </a:prstGeom>
          <a:noFill/>
        </p:spPr>
        <p:txBody>
          <a:bodyPr wrap="square">
            <a:spAutoFit/>
          </a:bodyPr>
          <a:lstStyle/>
          <a:p>
            <a:pPr marL="45720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LONG BREAK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descr="A picture containing circle&#10;&#10;Description automatically generated">
            <a:extLst>
              <a:ext uri="{FF2B5EF4-FFF2-40B4-BE49-F238E27FC236}">
                <a16:creationId xmlns:a16="http://schemas.microsoft.com/office/drawing/2014/main" id="{2C5A2519-018F-D543-BED0-63F41C9275FB}"/>
              </a:ext>
            </a:extLst>
          </p:cNvPr>
          <p:cNvPicPr>
            <a:picLocks noChangeAspect="1"/>
          </p:cNvPicPr>
          <p:nvPr/>
        </p:nvPicPr>
        <p:blipFill>
          <a:blip r:embed="rId3"/>
          <a:stretch>
            <a:fillRect/>
          </a:stretch>
        </p:blipFill>
        <p:spPr>
          <a:xfrm>
            <a:off x="9095110" y="4213830"/>
            <a:ext cx="3096890" cy="2698376"/>
          </a:xfrm>
          <a:prstGeom prst="rect">
            <a:avLst/>
          </a:prstGeom>
        </p:spPr>
      </p:pic>
    </p:spTree>
    <p:extLst>
      <p:ext uri="{BB962C8B-B14F-4D97-AF65-F5344CB8AC3E}">
        <p14:creationId xmlns:p14="http://schemas.microsoft.com/office/powerpoint/2010/main" val="1655929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C0551C-0F29-6142-A91D-A3E7AC41B8F1}"/>
              </a:ext>
            </a:extLst>
          </p:cNvPr>
          <p:cNvSpPr txBox="1"/>
          <p:nvPr/>
        </p:nvSpPr>
        <p:spPr>
          <a:xfrm>
            <a:off x="0" y="961336"/>
            <a:ext cx="12192000" cy="2308324"/>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some barriers to father engagement for Head Start Programs?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B" sz="2400" b="1" kern="1200" dirty="0">
              <a:solidFill>
                <a:srgbClr val="000000"/>
              </a:solidFill>
              <a:effectLst/>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a:t>
            </a:r>
          </a:p>
          <a:p>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Group Reading, Summarize and Share.</a:t>
            </a: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 In groups, participants will read, summarize and share the key points from </a:t>
            </a:r>
            <a:r>
              <a:rPr lang="en-GB" sz="2400" dirty="0">
                <a:solidFill>
                  <a:srgbClr val="000000"/>
                </a:solidFill>
                <a:latin typeface="Arial" panose="020B0604020202020204" pitchFamily="34" charset="0"/>
                <a:ea typeface="Palatino" pitchFamily="2" charset="77"/>
                <a:cs typeface="Arial" panose="020B0604020202020204" pitchFamily="34" charset="0"/>
              </a:rPr>
              <a:t>the articles shared with them. </a:t>
            </a:r>
            <a:endParaRPr lang="en-GH" sz="24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32EA8264-81B8-3549-82DF-D84695BDCB42}"/>
              </a:ext>
            </a:extLst>
          </p:cNvPr>
          <p:cNvSpPr txBox="1"/>
          <p:nvPr/>
        </p:nvSpPr>
        <p:spPr>
          <a:xfrm>
            <a:off x="-412374" y="0"/>
            <a:ext cx="124968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5/6: </a:t>
            </a:r>
            <a:r>
              <a:rPr lang="en-GB" sz="2400" dirty="0">
                <a:latin typeface="Arial" panose="020B0604020202020204" pitchFamily="34" charset="0"/>
                <a:cs typeface="Arial" panose="020B0604020202020204" pitchFamily="34" charset="0"/>
              </a:rPr>
              <a:t>Participants will examine </a:t>
            </a:r>
            <a:r>
              <a:rPr lang="en-GB" sz="2400" dirty="0">
                <a:solidFill>
                  <a:srgbClr val="000000"/>
                </a:solidFill>
                <a:latin typeface="Arial" panose="020B0604020202020204" pitchFamily="34" charset="0"/>
                <a:ea typeface="Palatino" pitchFamily="2" charset="77"/>
                <a:cs typeface="Arial" panose="020B0604020202020204" pitchFamily="34" charset="0"/>
              </a:rPr>
              <a:t>some general barriers to father engagement for Head Start Programs.</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391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573683"/>
            <a:ext cx="12191999" cy="3416320"/>
          </a:xfrm>
          <a:prstGeom prst="rect">
            <a:avLst/>
          </a:prstGeom>
          <a:noFill/>
        </p:spPr>
        <p:txBody>
          <a:bodyPr wrap="square">
            <a:spAutoFit/>
          </a:bodyPr>
          <a:lstStyle/>
          <a:p>
            <a:r>
              <a:rPr lang="en-GB" sz="2400" dirty="0">
                <a:solidFill>
                  <a:srgbClr val="000000"/>
                </a:solidFill>
                <a:latin typeface="Arial" panose="020B0604020202020204" pitchFamily="34" charset="0"/>
                <a:ea typeface="Palatino" pitchFamily="2" charset="77"/>
                <a:cs typeface="Arial" panose="020B0604020202020204" pitchFamily="34" charset="0"/>
              </a:rPr>
              <a:t>The</a:t>
            </a:r>
            <a:r>
              <a:rPr lang="en-US" sz="2400" dirty="0">
                <a:solidFill>
                  <a:srgbClr val="000000"/>
                </a:solidFill>
                <a:latin typeface="Arial" panose="020B0604020202020204" pitchFamily="34" charset="0"/>
                <a:ea typeface="Palatino" pitchFamily="2" charset="77"/>
                <a:cs typeface="Arial" panose="020B0604020202020204" pitchFamily="34" charset="0"/>
              </a:rPr>
              <a:t>re are a myriad of barriers to implementing an effective father engagement strategies. It is important for program leaders and family workers to understand the barriers that affect their efforts, and to be realistic about what barriers they can effectively address. </a:t>
            </a:r>
            <a:endParaRPr lang="en-US" sz="2400" dirty="0">
              <a:solidFill>
                <a:srgbClr val="000000"/>
              </a:solidFill>
              <a:effectLst/>
              <a:latin typeface="Arial" panose="020B0604020202020204" pitchFamily="34" charset="0"/>
              <a:ea typeface="Palatino" pitchFamily="2" charset="77"/>
              <a:cs typeface="Arial" panose="020B0604020202020204" pitchFamily="34" charset="0"/>
            </a:endParaRP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285509C-82C2-5846-B3B7-262BBA213EFC}"/>
              </a:ext>
            </a:extLst>
          </p:cNvPr>
          <p:cNvSpPr txBox="1"/>
          <p:nvPr/>
        </p:nvSpPr>
        <p:spPr>
          <a:xfrm>
            <a:off x="-415064"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5/6: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25083E4E-F0B4-0041-AA01-5CA0AE594622}"/>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025496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FB3018-CF37-D44B-A553-9E3689FEE27C}"/>
              </a:ext>
            </a:extLst>
          </p:cNvPr>
          <p:cNvSpPr txBox="1"/>
          <p:nvPr/>
        </p:nvSpPr>
        <p:spPr>
          <a:xfrm>
            <a:off x="1" y="1057955"/>
            <a:ext cx="12048564" cy="4524315"/>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common barriers to father engagement in New York City?</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B" sz="2400" b="1" kern="1200" dirty="0">
              <a:solidFill>
                <a:srgbClr val="000000"/>
              </a:solidFill>
              <a:effectLst/>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EXERCISE</a:t>
            </a:r>
          </a:p>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Bingo! </a:t>
            </a:r>
            <a:r>
              <a:rPr lang="en-US" sz="2400" dirty="0">
                <a:effectLst/>
                <a:latin typeface="Arial" panose="020B0604020202020204" pitchFamily="34" charset="0"/>
                <a:ea typeface="Times New Roman" panose="02020603050405020304" pitchFamily="18" charset="0"/>
                <a:cs typeface="Arial" panose="020B0604020202020204" pitchFamily="34" charset="0"/>
              </a:rPr>
              <a:t>Each participant will click on the link (</a:t>
            </a:r>
            <a:r>
              <a:rPr lang="en-GH" sz="2400" b="1" u="sng" dirty="0">
                <a:solidFill>
                  <a:srgbClr val="FF4444"/>
                </a:solidFill>
                <a:effectLst/>
                <a:latin typeface="Arial" panose="020B0604020202020204" pitchFamily="34" charset="0"/>
                <a:ea typeface="Times New Roman" panose="02020603050405020304" pitchFamily="18" charset="0"/>
                <a:cs typeface="Arial" panose="020B0604020202020204" pitchFamily="34" charset="0"/>
                <a:hlinkClick r:id="rId3"/>
              </a:rPr>
              <a:t>https://mfbc.us/m/m94bb83</a:t>
            </a:r>
            <a:r>
              <a:rPr lang="en-US" sz="2400" dirty="0">
                <a:effectLst/>
                <a:latin typeface="Arial" panose="020B0604020202020204" pitchFamily="34" charset="0"/>
                <a:ea typeface="Times New Roman" panose="02020603050405020304" pitchFamily="18" charset="0"/>
                <a:cs typeface="Arial" panose="020B0604020202020204" pitchFamily="34" charset="0"/>
              </a:rPr>
              <a:t>) for their bingo card. </a:t>
            </a: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Bingo card was populated with responses from the needs assessment to the question </a:t>
            </a:r>
            <a:r>
              <a:rPr lang="en-GH" sz="2400" b="1" i="1"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What are three of the greatest challenges you have had in integrating specific strategies for father engagement into your program?</a:t>
            </a:r>
            <a:r>
              <a:rPr lang="en-GH" sz="2400" b="1"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host will call out items on the list. Participants will click on each item as they are called out. The first participant with a crossed out item under each of the BINGO letters wins! With this victory, they get to discuss their challenges with father engagement. Repeat game if time allows.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797BA748-0702-FE4E-9CB7-1B569899DD1B}"/>
              </a:ext>
            </a:extLst>
          </p:cNvPr>
          <p:cNvSpPr txBox="1"/>
          <p:nvPr/>
        </p:nvSpPr>
        <p:spPr>
          <a:xfrm>
            <a:off x="-394445" y="0"/>
            <a:ext cx="12496800" cy="830997"/>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6/6: </a:t>
            </a:r>
            <a:r>
              <a:rPr lang="en-GB" sz="2400" dirty="0">
                <a:latin typeface="Arial" panose="020B0604020202020204" pitchFamily="34" charset="0"/>
                <a:cs typeface="Arial" panose="020B0604020202020204" pitchFamily="34" charset="0"/>
              </a:rPr>
              <a:t>Participants will examine </a:t>
            </a:r>
            <a:r>
              <a:rPr lang="en-GB" sz="2400" dirty="0">
                <a:solidFill>
                  <a:srgbClr val="000000"/>
                </a:solidFill>
                <a:latin typeface="Arial" panose="020B0604020202020204" pitchFamily="34" charset="0"/>
                <a:ea typeface="Palatino" pitchFamily="2" charset="77"/>
                <a:cs typeface="Arial" panose="020B0604020202020204" pitchFamily="34" charset="0"/>
              </a:rPr>
              <a:t>some barriers to father engagement for New York City Head Start Programs.</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9771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573683"/>
            <a:ext cx="12191999" cy="3785652"/>
          </a:xfrm>
          <a:prstGeom prst="rect">
            <a:avLst/>
          </a:prstGeom>
          <a:noFill/>
        </p:spPr>
        <p:txBody>
          <a:bodyPr wrap="square">
            <a:spAutoFit/>
          </a:bodyPr>
          <a:lstStyle/>
          <a:p>
            <a:r>
              <a:rPr lang="en-US" sz="2400" dirty="0">
                <a:solidFill>
                  <a:srgbClr val="000000"/>
                </a:solidFill>
                <a:effectLst/>
                <a:latin typeface="Arial" panose="020B0604020202020204" pitchFamily="34" charset="0"/>
                <a:ea typeface="Palatino" pitchFamily="2" charset="77"/>
                <a:cs typeface="Arial" panose="020B0604020202020204" pitchFamily="34" charset="0"/>
              </a:rPr>
              <a:t>Many internal and external elements of a program’s env</a:t>
            </a:r>
            <a:r>
              <a:rPr lang="en-US" sz="2400" dirty="0">
                <a:solidFill>
                  <a:srgbClr val="000000"/>
                </a:solidFill>
                <a:latin typeface="Arial" panose="020B0604020202020204" pitchFamily="34" charset="0"/>
                <a:ea typeface="Palatino" pitchFamily="2" charset="77"/>
                <a:cs typeface="Arial" panose="020B0604020202020204" pitchFamily="34" charset="0"/>
              </a:rPr>
              <a:t>ironment determines the barriers that they face in implementing their father engagement strategies. After defining their father engagement intentions, and scanning their environment, each program must identify the unique and most significant challenges they face as part of the process of developing their strategic plan of action.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285509C-82C2-5846-B3B7-262BBA213EFC}"/>
              </a:ext>
            </a:extLst>
          </p:cNvPr>
          <p:cNvSpPr txBox="1"/>
          <p:nvPr/>
        </p:nvSpPr>
        <p:spPr>
          <a:xfrm>
            <a:off x="-468852"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 – PROBLEM STATEMENT PART 6/6: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25083E4E-F0B4-0041-AA01-5CA0AE594622}"/>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3624888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476547-F876-1A4D-947C-764B93EC9B3F}"/>
              </a:ext>
            </a:extLst>
          </p:cNvPr>
          <p:cNvSpPr txBox="1"/>
          <p:nvPr/>
        </p:nvSpPr>
        <p:spPr>
          <a:xfrm>
            <a:off x="0" y="2970228"/>
            <a:ext cx="12191999" cy="461665"/>
          </a:xfrm>
          <a:prstGeom prst="rect">
            <a:avLst/>
          </a:prstGeom>
          <a:noFill/>
        </p:spPr>
        <p:txBody>
          <a:bodyPr wrap="square">
            <a:spAutoFit/>
          </a:bodyPr>
          <a:lstStyle/>
          <a:p>
            <a:pPr marL="45720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SHORT BREAK</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A picture containing circle&#10;&#10;Description automatically generated">
            <a:extLst>
              <a:ext uri="{FF2B5EF4-FFF2-40B4-BE49-F238E27FC236}">
                <a16:creationId xmlns:a16="http://schemas.microsoft.com/office/drawing/2014/main" id="{A2DAF6AC-3210-8649-9525-6BED48C84DEE}"/>
              </a:ext>
            </a:extLst>
          </p:cNvPr>
          <p:cNvPicPr>
            <a:picLocks noChangeAspect="1"/>
          </p:cNvPicPr>
          <p:nvPr/>
        </p:nvPicPr>
        <p:blipFill>
          <a:blip r:embed="rId3"/>
          <a:stretch>
            <a:fillRect/>
          </a:stretch>
        </p:blipFill>
        <p:spPr>
          <a:xfrm>
            <a:off x="9095110" y="4213830"/>
            <a:ext cx="3096890" cy="2698376"/>
          </a:xfrm>
          <a:prstGeom prst="rect">
            <a:avLst/>
          </a:prstGeom>
        </p:spPr>
      </p:pic>
    </p:spTree>
    <p:extLst>
      <p:ext uri="{BB962C8B-B14F-4D97-AF65-F5344CB8AC3E}">
        <p14:creationId xmlns:p14="http://schemas.microsoft.com/office/powerpoint/2010/main" val="3198812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5744F8-F45C-FA41-9014-21A39143F8EA}"/>
              </a:ext>
            </a:extLst>
          </p:cNvPr>
          <p:cNvSpPr txBox="1"/>
          <p:nvPr/>
        </p:nvSpPr>
        <p:spPr>
          <a:xfrm>
            <a:off x="0" y="1200329"/>
            <a:ext cx="12192000" cy="5262979"/>
          </a:xfrm>
          <a:prstGeom prst="rect">
            <a:avLst/>
          </a:prstGeom>
          <a:noFill/>
        </p:spPr>
        <p:txBody>
          <a:bodyPr wrap="square">
            <a:spAutoFit/>
          </a:bodyPr>
          <a:lstStyle/>
          <a:p>
            <a:pPr marL="0" marR="0">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QUESTIONS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causes of the most significant barriers to father engagement in your program? </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mj-lt"/>
              <a:buAutoNum type="arabicPeriod"/>
              <a:tabLst>
                <a:tab pos="457200" algn="l"/>
              </a:tabLst>
            </a:pPr>
            <a:r>
              <a:rPr lang="en-GB" sz="2400" kern="1200" dirty="0">
                <a:solidFill>
                  <a:srgbClr val="000000"/>
                </a:solidFill>
                <a:effectLst/>
                <a:latin typeface="Arial" panose="020B0604020202020204" pitchFamily="34" charset="0"/>
                <a:ea typeface="Palatino" pitchFamily="2" charset="77"/>
                <a:cs typeface="Arial" panose="020B0604020202020204" pitchFamily="34" charset="0"/>
              </a:rPr>
              <a:t>What are the effects of the most significant barriers to father engagement in your program? </a:t>
            </a:r>
          </a:p>
          <a:p>
            <a:pPr marR="0" lvl="0">
              <a:spcBef>
                <a:spcPts val="0"/>
              </a:spcBef>
              <a:spcAft>
                <a:spcPts val="0"/>
              </a:spcAft>
              <a:tabLst>
                <a:tab pos="457200" algn="l"/>
              </a:tabLst>
            </a:pPr>
            <a:r>
              <a:rPr lang="en-GB" sz="2400" b="1" dirty="0">
                <a:solidFill>
                  <a:srgbClr val="000000"/>
                </a:solidFill>
                <a:latin typeface="Arial" panose="020B0604020202020204" pitchFamily="34" charset="0"/>
                <a:ea typeface="Palatino" pitchFamily="2" charset="77"/>
                <a:cs typeface="Arial" panose="020B0604020202020204" pitchFamily="34" charset="0"/>
              </a:rPr>
              <a:t>EXERCISE</a:t>
            </a:r>
          </a:p>
          <a:p>
            <a:pPr marR="0" lvl="0">
              <a:spcBef>
                <a:spcPts val="0"/>
              </a:spcBef>
              <a:spcAft>
                <a:spcPts val="0"/>
              </a:spcAft>
              <a:tabLst>
                <a:tab pos="457200" algn="l"/>
              </a:tabLst>
            </a:pPr>
            <a:r>
              <a:rPr lang="en-GB" sz="2400" b="1" dirty="0">
                <a:solidFill>
                  <a:srgbClr val="000000"/>
                </a:solidFill>
                <a:latin typeface="Arial" panose="020B0604020202020204" pitchFamily="34" charset="0"/>
                <a:ea typeface="Palatino" pitchFamily="2" charset="77"/>
                <a:cs typeface="Arial" panose="020B0604020202020204" pitchFamily="34" charset="0"/>
              </a:rPr>
              <a:t>Speed Dating Challenges.</a:t>
            </a:r>
            <a:endParaRPr lang="en-GB" sz="2400" dirty="0">
              <a:solidFill>
                <a:srgbClr val="000000"/>
              </a:solidFill>
              <a:latin typeface="Arial" panose="020B0604020202020204" pitchFamily="34" charset="0"/>
              <a:ea typeface="Palatino" pitchFamily="2" charset="77"/>
              <a:cs typeface="Arial" panose="020B0604020202020204" pitchFamily="34" charset="0"/>
            </a:endParaRPr>
          </a:p>
          <a:p>
            <a:pPr marR="0" lvl="0">
              <a:spcBef>
                <a:spcPts val="0"/>
              </a:spcBef>
              <a:spcAft>
                <a:spcPts val="0"/>
              </a:spcAft>
              <a:tabLst>
                <a:tab pos="457200" algn="l"/>
              </a:tabLst>
            </a:pPr>
            <a:r>
              <a:rPr lang="en-GB" sz="2400" dirty="0">
                <a:solidFill>
                  <a:srgbClr val="000000"/>
                </a:solidFill>
                <a:latin typeface="Arial" panose="020B0604020202020204" pitchFamily="34" charset="0"/>
                <a:ea typeface="Palatino" pitchFamily="2" charset="77"/>
                <a:cs typeface="Arial" panose="020B0604020202020204" pitchFamily="34" charset="0"/>
              </a:rPr>
              <a:t>Of the listed challenges from the previous BINGO game, participants will choose three that relate to their program their most. They will then go online to research the causes and effects of those challenges. Afterwards, participants will be randomly paired and shuffled to discuss the challenges they researched. Participants will track the number of participants they are paired with who has at least one of their challenges in common. Whoever has the highest number of people who shares the same challenge as they to wins!</a:t>
            </a: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787393A3-9A20-D84F-8ADE-0362A1F3ED10}"/>
              </a:ext>
            </a:extLst>
          </p:cNvPr>
          <p:cNvSpPr txBox="1"/>
          <p:nvPr/>
        </p:nvSpPr>
        <p:spPr>
          <a:xfrm>
            <a:off x="-412374" y="0"/>
            <a:ext cx="12496800" cy="1200329"/>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III – CAUSES &amp; PHASE IV - EFFECTS: </a:t>
            </a:r>
            <a:r>
              <a:rPr lang="en-GB" sz="2400" dirty="0">
                <a:latin typeface="Arial" panose="020B0604020202020204" pitchFamily="34" charset="0"/>
                <a:cs typeface="Arial" panose="020B0604020202020204" pitchFamily="34" charset="0"/>
              </a:rPr>
              <a:t>Participants will examine </a:t>
            </a:r>
            <a:r>
              <a:rPr lang="en-GB" sz="2400" dirty="0">
                <a:solidFill>
                  <a:srgbClr val="000000"/>
                </a:solidFill>
                <a:latin typeface="Arial" panose="020B0604020202020204" pitchFamily="34" charset="0"/>
                <a:ea typeface="Palatino" pitchFamily="2" charset="77"/>
                <a:cs typeface="Arial" panose="020B0604020202020204" pitchFamily="34" charset="0"/>
              </a:rPr>
              <a:t>the things that lead to the barriers to father engagement, as well as the things that happen as a result of those barriers. </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7462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935C03-7DDC-964A-AD31-D062151129AC}"/>
              </a:ext>
            </a:extLst>
          </p:cNvPr>
          <p:cNvSpPr txBox="1"/>
          <p:nvPr/>
        </p:nvSpPr>
        <p:spPr>
          <a:xfrm>
            <a:off x="1" y="573683"/>
            <a:ext cx="12191999" cy="4154984"/>
          </a:xfrm>
          <a:prstGeom prst="rect">
            <a:avLst/>
          </a:prstGeom>
          <a:noFill/>
        </p:spPr>
        <p:txBody>
          <a:bodyPr wrap="square">
            <a:spAutoFit/>
          </a:bodyPr>
          <a:lstStyle/>
          <a:p>
            <a:r>
              <a:rPr lang="en-US" sz="2400" dirty="0">
                <a:solidFill>
                  <a:srgbClr val="000000"/>
                </a:solidFill>
                <a:latin typeface="Arial" panose="020B0604020202020204" pitchFamily="34" charset="0"/>
                <a:ea typeface="Palatino" pitchFamily="2" charset="77"/>
                <a:cs typeface="Arial" panose="020B0604020202020204" pitchFamily="34" charset="0"/>
              </a:rPr>
              <a:t>Causes are the things to lead to something. Effects are the things that happen as a result of something. Many of the participants are experiencing the same challenges to implementing father engagement strategies. There are many causes and effects of the barriers to father engagement. Awareness of the causes and effects allows programs to target their interventions to limit the impact and ultimately overcome the barriers to implementing their father engagement strategy. </a:t>
            </a:r>
          </a:p>
          <a:p>
            <a:endParaRPr lang="en-US" sz="2400" dirty="0">
              <a:solidFill>
                <a:srgbClr val="000000"/>
              </a:solidFill>
              <a:latin typeface="Arial" panose="020B0604020202020204" pitchFamily="34" charset="0"/>
              <a:ea typeface="Palatino" pitchFamily="2" charset="77"/>
              <a:cs typeface="Arial" panose="020B0604020202020204" pitchFamily="34" charset="0"/>
            </a:endParaRPr>
          </a:p>
          <a:p>
            <a:r>
              <a:rPr lang="en-GB" sz="2400" b="1" dirty="0">
                <a:solidFill>
                  <a:srgbClr val="000000"/>
                </a:solidFill>
                <a:latin typeface="Arial" panose="020B0604020202020204" pitchFamily="34" charset="0"/>
                <a:ea typeface="Palatino" pitchFamily="2" charset="77"/>
                <a:cs typeface="Arial" panose="020B0604020202020204" pitchFamily="34" charset="0"/>
              </a:rPr>
              <a:t>TAKE-AWAYS!!!</a:t>
            </a:r>
          </a:p>
          <a:p>
            <a:r>
              <a:rPr lang="en-GB" sz="2400" dirty="0">
                <a:solidFill>
                  <a:srgbClr val="000000"/>
                </a:solidFill>
                <a:latin typeface="Arial" panose="020B0604020202020204" pitchFamily="34" charset="0"/>
                <a:ea typeface="Palatino" pitchFamily="2" charset="77"/>
                <a:cs typeface="Arial" panose="020B0604020202020204" pitchFamily="34" charset="0"/>
              </a:rPr>
              <a:t>Please type in the chat any take-aways from this exercise/phase that you will be able to use at your program/agency after this workshop. </a:t>
            </a:r>
          </a:p>
          <a:p>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285509C-82C2-5846-B3B7-262BBA213EFC}"/>
              </a:ext>
            </a:extLst>
          </p:cNvPr>
          <p:cNvSpPr txBox="1"/>
          <p:nvPr/>
        </p:nvSpPr>
        <p:spPr>
          <a:xfrm>
            <a:off x="-325419" y="0"/>
            <a:ext cx="12192000" cy="461665"/>
          </a:xfrm>
          <a:prstGeom prst="rect">
            <a:avLst/>
          </a:prstGeom>
          <a:noFill/>
        </p:spPr>
        <p:txBody>
          <a:bodyPr wrap="square">
            <a:spAutoFit/>
          </a:bodyPr>
          <a:lstStyle/>
          <a:p>
            <a:pPr lvl="1"/>
            <a:r>
              <a:rPr lang="en-GB" sz="2400" b="1" dirty="0">
                <a:latin typeface="Arial" panose="020B0604020202020204" pitchFamily="34" charset="0"/>
                <a:cs typeface="Arial" panose="020B0604020202020204" pitchFamily="34" charset="0"/>
              </a:rPr>
              <a:t>PHASE III – CAUSES &amp; PHASE IV - EFFECTS: FINDINGS</a:t>
            </a:r>
            <a:r>
              <a:rPr lang="en-GB" sz="2400" dirty="0">
                <a:latin typeface="Arial" panose="020B0604020202020204" pitchFamily="34" charset="0"/>
                <a:cs typeface="Arial" panose="020B0604020202020204" pitchFamily="34" charset="0"/>
              </a:rPr>
              <a:t>. </a:t>
            </a:r>
          </a:p>
        </p:txBody>
      </p:sp>
      <p:pic>
        <p:nvPicPr>
          <p:cNvPr id="4" name="Picture 3" descr="Shape, arrow&#10;&#10;Description automatically generated">
            <a:extLst>
              <a:ext uri="{FF2B5EF4-FFF2-40B4-BE49-F238E27FC236}">
                <a16:creationId xmlns:a16="http://schemas.microsoft.com/office/drawing/2014/main" id="{25083E4E-F0B4-0041-AA01-5CA0AE594622}"/>
              </a:ext>
            </a:extLst>
          </p:cNvPr>
          <p:cNvPicPr>
            <a:picLocks noChangeAspect="1"/>
          </p:cNvPicPr>
          <p:nvPr/>
        </p:nvPicPr>
        <p:blipFill>
          <a:blip r:embed="rId3"/>
          <a:stretch>
            <a:fillRect/>
          </a:stretch>
        </p:blipFill>
        <p:spPr>
          <a:xfrm>
            <a:off x="9934556" y="5091953"/>
            <a:ext cx="2257443" cy="1766047"/>
          </a:xfrm>
          <a:prstGeom prst="rect">
            <a:avLst/>
          </a:prstGeom>
        </p:spPr>
      </p:pic>
    </p:spTree>
    <p:extLst>
      <p:ext uri="{BB962C8B-B14F-4D97-AF65-F5344CB8AC3E}">
        <p14:creationId xmlns:p14="http://schemas.microsoft.com/office/powerpoint/2010/main" val="2191960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BC3ADE-45B8-C342-98EE-95064C1BBC9E}"/>
              </a:ext>
            </a:extLst>
          </p:cNvPr>
          <p:cNvSpPr txBox="1"/>
          <p:nvPr/>
        </p:nvSpPr>
        <p:spPr>
          <a:xfrm>
            <a:off x="0" y="2459504"/>
            <a:ext cx="12192000" cy="830997"/>
          </a:xfrm>
          <a:prstGeom prst="rect">
            <a:avLst/>
          </a:prstGeom>
          <a:noFill/>
        </p:spPr>
        <p:txBody>
          <a:bodyPr wrap="square">
            <a:spAutoFit/>
          </a:bodyPr>
          <a:lstStyle/>
          <a:p>
            <a:pPr algn="ctr"/>
            <a:r>
              <a:rPr lang="en-GB" sz="2400" b="1" dirty="0">
                <a:solidFill>
                  <a:srgbClr val="000000"/>
                </a:solidFill>
                <a:latin typeface="Arial" panose="020B0604020202020204" pitchFamily="34" charset="0"/>
                <a:ea typeface="Palatino" pitchFamily="2" charset="77"/>
                <a:cs typeface="Arial" panose="020B0604020202020204" pitchFamily="34" charset="0"/>
              </a:rPr>
              <a:t>REVIEW</a:t>
            </a:r>
            <a:endParaRPr lang="en-GH" sz="24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69391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logo&#10;&#10;Description automatically generated">
            <a:extLst>
              <a:ext uri="{FF2B5EF4-FFF2-40B4-BE49-F238E27FC236}">
                <a16:creationId xmlns:a16="http://schemas.microsoft.com/office/drawing/2014/main" id="{E73B2917-447D-F342-BBC6-EFD30F1090B3}"/>
              </a:ext>
            </a:extLst>
          </p:cNvPr>
          <p:cNvPicPr>
            <a:picLocks noChangeAspect="1"/>
          </p:cNvPicPr>
          <p:nvPr/>
        </p:nvPicPr>
        <p:blipFill>
          <a:blip r:embed="rId3"/>
          <a:stretch>
            <a:fillRect/>
          </a:stretch>
        </p:blipFill>
        <p:spPr>
          <a:xfrm>
            <a:off x="-7452" y="4187"/>
            <a:ext cx="12199452" cy="6853813"/>
          </a:xfrm>
          <a:prstGeom prst="rect">
            <a:avLst/>
          </a:prstGeom>
        </p:spPr>
      </p:pic>
    </p:spTree>
    <p:extLst>
      <p:ext uri="{BB962C8B-B14F-4D97-AF65-F5344CB8AC3E}">
        <p14:creationId xmlns:p14="http://schemas.microsoft.com/office/powerpoint/2010/main" val="2474921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D73603-9A18-B542-808E-2829E9BA2C7D}"/>
              </a:ext>
            </a:extLst>
          </p:cNvPr>
          <p:cNvSpPr txBox="1"/>
          <p:nvPr/>
        </p:nvSpPr>
        <p:spPr>
          <a:xfrm>
            <a:off x="0" y="2459504"/>
            <a:ext cx="12192000" cy="830997"/>
          </a:xfrm>
          <a:prstGeom prst="rect">
            <a:avLst/>
          </a:prstGeom>
          <a:noFill/>
        </p:spPr>
        <p:txBody>
          <a:bodyPr wrap="square">
            <a:spAutoFit/>
          </a:bodyPr>
          <a:lstStyle/>
          <a:p>
            <a:pPr algn="ctr"/>
            <a:r>
              <a:rPr lang="en-US" sz="2400" b="1" dirty="0">
                <a:solidFill>
                  <a:srgbClr val="000000"/>
                </a:solidFill>
                <a:latin typeface="Arial" panose="020B0604020202020204" pitchFamily="34" charset="0"/>
                <a:ea typeface="Palatino" pitchFamily="2" charset="77"/>
                <a:cs typeface="Arial" panose="020B0604020202020204" pitchFamily="34" charset="0"/>
              </a:rPr>
              <a:t>NEXT STEPS</a:t>
            </a:r>
            <a:endParaRPr lang="en-GH" sz="24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60332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41FEDF5-44F6-2B48-9BBB-83FF4D5DCB88}"/>
              </a:ext>
            </a:extLst>
          </p:cNvPr>
          <p:cNvSpPr txBox="1"/>
          <p:nvPr/>
        </p:nvSpPr>
        <p:spPr>
          <a:xfrm>
            <a:off x="0" y="2459504"/>
            <a:ext cx="12192000" cy="830997"/>
          </a:xfrm>
          <a:prstGeom prst="rect">
            <a:avLst/>
          </a:prstGeom>
          <a:noFill/>
        </p:spPr>
        <p:txBody>
          <a:bodyPr wrap="square">
            <a:spAutoFit/>
          </a:bodyPr>
          <a:lstStyle/>
          <a:p>
            <a:pPr algn="ctr"/>
            <a:r>
              <a:rPr lang="en-US" sz="2400" b="1" dirty="0">
                <a:solidFill>
                  <a:srgbClr val="000000"/>
                </a:solidFill>
                <a:latin typeface="Arial" panose="020B0604020202020204" pitchFamily="34" charset="0"/>
                <a:ea typeface="Palatino" pitchFamily="2" charset="77"/>
                <a:cs typeface="Arial" panose="020B0604020202020204" pitchFamily="34" charset="0"/>
              </a:rPr>
              <a:t>ROSE &amp; THORN REFLECTION</a:t>
            </a:r>
            <a:endParaRPr lang="en-GH" sz="24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5806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33AD5B-93AE-5846-AF6C-30E0AFA23104}"/>
              </a:ext>
            </a:extLst>
          </p:cNvPr>
          <p:cNvSpPr txBox="1"/>
          <p:nvPr/>
        </p:nvSpPr>
        <p:spPr>
          <a:xfrm>
            <a:off x="0" y="0"/>
            <a:ext cx="12192000" cy="4154984"/>
          </a:xfrm>
          <a:prstGeom prst="rect">
            <a:avLst/>
          </a:prstGeom>
          <a:noFill/>
        </p:spPr>
        <p:txBody>
          <a:bodyPr wrap="square">
            <a:spAutoFit/>
          </a:bodyPr>
          <a:lstStyle/>
          <a:p>
            <a:pPr marL="0" marR="0" algn="ctr">
              <a:spcBef>
                <a:spcPts val="0"/>
              </a:spcBef>
              <a:spcAft>
                <a:spcPts val="0"/>
              </a:spcAft>
            </a:pPr>
            <a:r>
              <a:rPr lang="en-GB" sz="2400" b="1" kern="1200" dirty="0">
                <a:solidFill>
                  <a:srgbClr val="000000"/>
                </a:solidFill>
                <a:effectLst/>
                <a:latin typeface="Arial" panose="020B0604020202020204" pitchFamily="34" charset="0"/>
                <a:ea typeface="Palatino" pitchFamily="2" charset="77"/>
                <a:cs typeface="Arial" panose="020B0604020202020204" pitchFamily="34" charset="0"/>
              </a:rPr>
              <a:t>FEEDBACK </a:t>
            </a:r>
          </a:p>
          <a:p>
            <a:pPr marL="0" marR="0">
              <a:spcBef>
                <a:spcPts val="0"/>
              </a:spcBef>
              <a:spcAft>
                <a:spcPts val="0"/>
              </a:spcAft>
            </a:pPr>
            <a:endParaRPr lang="en-GB" sz="2400" b="1" dirty="0">
              <a:solidFill>
                <a:srgbClr val="000000"/>
              </a:solidFill>
              <a:latin typeface="Arial" panose="020B0604020202020204" pitchFamily="34" charset="0"/>
              <a:ea typeface="Palatino" pitchFamily="2" charset="77"/>
              <a:cs typeface="Arial" panose="020B0604020202020204" pitchFamily="34" charset="0"/>
            </a:endParaRPr>
          </a:p>
          <a:p>
            <a:pPr marL="0" marR="0">
              <a:spcBef>
                <a:spcPts val="0"/>
              </a:spcBef>
              <a:spcAft>
                <a:spcPts val="0"/>
              </a:spcAft>
            </a:pPr>
            <a:r>
              <a:rPr lang="en-GB" sz="2400" dirty="0">
                <a:solidFill>
                  <a:srgbClr val="000000"/>
                </a:solidFill>
                <a:latin typeface="Arial" panose="020B0604020202020204" pitchFamily="34" charset="0"/>
                <a:ea typeface="Palatino" pitchFamily="2" charset="77"/>
                <a:cs typeface="Arial" panose="020B0604020202020204" pitchFamily="34" charset="0"/>
              </a:rPr>
              <a:t>Please visit the following link to provide your anonymous feedback. </a:t>
            </a:r>
          </a:p>
          <a:p>
            <a:pPr marL="0" marR="0">
              <a:spcBef>
                <a:spcPts val="0"/>
              </a:spcBef>
              <a:spcAft>
                <a:spcPts val="0"/>
              </a:spcAft>
            </a:pPr>
            <a:endParaRPr lang="en-GB" sz="2400" kern="1200" dirty="0">
              <a:solidFill>
                <a:srgbClr val="000000"/>
              </a:solidFill>
              <a:effectLst/>
              <a:latin typeface="Arial" panose="020B0604020202020204" pitchFamily="34" charset="0"/>
              <a:ea typeface="Palatino" pitchFamily="2" charset="77"/>
              <a:cs typeface="Arial" panose="020B0604020202020204" pitchFamily="34" charset="0"/>
            </a:endParaRPr>
          </a:p>
          <a:p>
            <a:pPr marL="0" marR="0" algn="ctr">
              <a:spcBef>
                <a:spcPts val="0"/>
              </a:spcBef>
              <a:spcAft>
                <a:spcPts val="0"/>
              </a:spcAft>
            </a:pPr>
            <a:r>
              <a:rPr lang="en-GB" sz="2400" b="1" u="sng" kern="1200" dirty="0">
                <a:solidFill>
                  <a:srgbClr val="000000"/>
                </a:solidFill>
                <a:effectLst/>
                <a:highlight>
                  <a:srgbClr val="FFFF00"/>
                </a:highlight>
                <a:latin typeface="Arial" panose="020B0604020202020204" pitchFamily="34" charset="0"/>
                <a:ea typeface="Palatino" pitchFamily="2" charset="77"/>
                <a:cs typeface="Arial" panose="020B0604020202020204" pitchFamily="34" charset="0"/>
                <a:hlinkClick r:id="rId3"/>
              </a:rPr>
              <a:t>https://docs.google.com/forms/d/1G7LgYCcmkb-JyXAVzYE3KFk4z3Ue19XKLv3iRK3eCEQ/edit</a:t>
            </a:r>
            <a:endParaRPr lang="en-GB" sz="2400" b="1" u="sng" kern="1200" dirty="0">
              <a:solidFill>
                <a:srgbClr val="000000"/>
              </a:solidFill>
              <a:effectLst/>
              <a:highlight>
                <a:srgbClr val="FFFF00"/>
              </a:highlight>
              <a:latin typeface="Arial" panose="020B0604020202020204" pitchFamily="34" charset="0"/>
              <a:ea typeface="Palatino" pitchFamily="2" charset="77"/>
              <a:cs typeface="Arial" panose="020B0604020202020204" pitchFamily="34" charset="0"/>
            </a:endParaRPr>
          </a:p>
          <a:p>
            <a:pPr marL="0" marR="0" algn="ctr">
              <a:spcBef>
                <a:spcPts val="0"/>
              </a:spcBef>
              <a:spcAft>
                <a:spcPts val="0"/>
              </a:spcAft>
            </a:pPr>
            <a:endParaRPr lang="en-GB" sz="2400" b="1" u="sng" dirty="0">
              <a:solidFill>
                <a:srgbClr val="000000"/>
              </a:solidFill>
              <a:latin typeface="Arial" panose="020B0604020202020204" pitchFamily="34" charset="0"/>
              <a:ea typeface="Palatino" pitchFamily="2" charset="77"/>
              <a:cs typeface="Arial" panose="020B0604020202020204" pitchFamily="34" charset="0"/>
            </a:endParaRPr>
          </a:p>
          <a:p>
            <a:r>
              <a:rPr lang="en-GB" sz="2400" dirty="0">
                <a:solidFill>
                  <a:srgbClr val="000000"/>
                </a:solidFill>
                <a:latin typeface="Arial" panose="020B0604020202020204" pitchFamily="34" charset="0"/>
                <a:ea typeface="Palatino" pitchFamily="2" charset="77"/>
                <a:cs typeface="Arial" panose="020B0604020202020204" pitchFamily="34" charset="0"/>
              </a:rPr>
              <a:t>Please respond critically and honestly, as doing so will help us to improve. Note that the feedback form is organized into three categories: 1. Exercises 2. References/Resources and 3. Facilitation. </a:t>
            </a:r>
          </a:p>
          <a:p>
            <a:pPr marL="0" marR="0" algn="ctr">
              <a:spcBef>
                <a:spcPts val="0"/>
              </a:spcBef>
              <a:spcAft>
                <a:spcPts val="0"/>
              </a:spcAft>
            </a:pPr>
            <a:endParaRPr lang="en-GH"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03460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BC3ADE-45B8-C342-98EE-95064C1BBC9E}"/>
              </a:ext>
            </a:extLst>
          </p:cNvPr>
          <p:cNvSpPr txBox="1"/>
          <p:nvPr/>
        </p:nvSpPr>
        <p:spPr>
          <a:xfrm>
            <a:off x="0" y="82287"/>
            <a:ext cx="12192000" cy="369332"/>
          </a:xfrm>
          <a:prstGeom prst="rect">
            <a:avLst/>
          </a:prstGeom>
          <a:noFill/>
        </p:spPr>
        <p:txBody>
          <a:bodyPr wrap="square">
            <a:spAutoFit/>
          </a:bodyPr>
          <a:lstStyle/>
          <a:p>
            <a:pPr algn="ctr"/>
            <a:r>
              <a:rPr lang="en-GB" b="1" dirty="0">
                <a:latin typeface="Arial" panose="020B0604020202020204" pitchFamily="34" charset="0"/>
                <a:cs typeface="Arial" panose="020B0604020202020204" pitchFamily="34" charset="0"/>
              </a:rPr>
              <a:t>RESOURCES</a:t>
            </a:r>
            <a:endParaRPr lang="en-GH"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9E5C2776-11EE-4547-9894-D61A241022BF}"/>
              </a:ext>
            </a:extLst>
          </p:cNvPr>
          <p:cNvSpPr txBox="1"/>
          <p:nvPr/>
        </p:nvSpPr>
        <p:spPr>
          <a:xfrm>
            <a:off x="0" y="692446"/>
            <a:ext cx="12192000" cy="6186309"/>
          </a:xfrm>
          <a:prstGeom prst="rect">
            <a:avLst/>
          </a:prstGeom>
          <a:noFill/>
        </p:spPr>
        <p:txBody>
          <a:bodyPr wrap="square">
            <a:spAutoFit/>
          </a:bodyPr>
          <a:lstStyle/>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Birth to 5 Father Engagement Guide </a:t>
            </a:r>
            <a:r>
              <a:rPr lang="en-GB" sz="1800" u="sng" kern="1200" dirty="0">
                <a:solidFill>
                  <a:schemeClr val="tx1"/>
                </a:solidFill>
                <a:effectLst/>
                <a:latin typeface="Arial" panose="020B0604020202020204" pitchFamily="34" charset="0"/>
                <a:cs typeface="Arial" panose="020B0604020202020204" pitchFamily="34" charset="0"/>
                <a:hlinkClick r:id="rId3"/>
              </a:rPr>
              <a:t>https://eclkc.ohs.acf.hhs.gov/family-engagement/birth-5-father-engagement-guide/birth-5-father-engagement-guide</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Community Change, Inc.’s website </a:t>
            </a:r>
            <a:r>
              <a:rPr lang="en-GB" sz="1800" u="sng" kern="1200" dirty="0">
                <a:solidFill>
                  <a:schemeClr val="tx1"/>
                </a:solidFill>
                <a:effectLst/>
                <a:latin typeface="Arial" panose="020B0604020202020204" pitchFamily="34" charset="0"/>
                <a:cs typeface="Arial" panose="020B0604020202020204" pitchFamily="34" charset="0"/>
                <a:hlinkClick r:id="rId4"/>
              </a:rPr>
              <a:t>https://communitychangeinc.com</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Creating Father-Friendly Environments in Early Childhood Programs </a:t>
            </a:r>
            <a:r>
              <a:rPr lang="en-GB" sz="1800" u="sng" kern="1200" dirty="0">
                <a:solidFill>
                  <a:schemeClr val="tx1"/>
                </a:solidFill>
                <a:effectLst/>
                <a:latin typeface="Arial" panose="020B0604020202020204" pitchFamily="34" charset="0"/>
                <a:cs typeface="Arial" panose="020B0604020202020204" pitchFamily="34" charset="0"/>
                <a:hlinkClick r:id="rId5"/>
              </a:rPr>
              <a:t>https://eclkc.ohs.acf.hhs.gov/sites/default/files/pdf/bt5-feg-creating-father-friendly-environments-in-early-childhood-programs.pdf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H" sz="1800" kern="1200" dirty="0">
                <a:solidFill>
                  <a:schemeClr val="tx1"/>
                </a:solidFill>
                <a:effectLst/>
                <a:latin typeface="Arial" panose="020B0604020202020204" pitchFamily="34" charset="0"/>
                <a:cs typeface="Arial" panose="020B0604020202020204" pitchFamily="34" charset="0"/>
              </a:rPr>
              <a:t>E</a:t>
            </a:r>
            <a:r>
              <a:rPr lang="en-US" sz="1800" kern="1200" dirty="0" err="1">
                <a:solidFill>
                  <a:schemeClr val="tx1"/>
                </a:solidFill>
                <a:effectLst/>
                <a:latin typeface="Arial" panose="020B0604020202020204" pitchFamily="34" charset="0"/>
                <a:cs typeface="Arial" panose="020B0604020202020204" pitchFamily="34" charset="0"/>
              </a:rPr>
              <a:t>ngaging</a:t>
            </a:r>
            <a:r>
              <a:rPr lang="en-US" sz="1800" kern="1200" dirty="0">
                <a:solidFill>
                  <a:schemeClr val="tx1"/>
                </a:solidFill>
                <a:effectLst/>
                <a:latin typeface="Arial" panose="020B0604020202020204" pitchFamily="34" charset="0"/>
                <a:cs typeface="Arial" panose="020B0604020202020204" pitchFamily="34" charset="0"/>
              </a:rPr>
              <a:t> Fathers in Head Start, </a:t>
            </a:r>
            <a:r>
              <a:rPr lang="en-US" sz="1800" u="sng" kern="1200" dirty="0">
                <a:solidFill>
                  <a:schemeClr val="tx1"/>
                </a:solidFill>
                <a:effectLst/>
                <a:latin typeface="Arial" panose="020B0604020202020204" pitchFamily="34" charset="0"/>
                <a:cs typeface="Arial" panose="020B0604020202020204" pitchFamily="34" charset="0"/>
                <a:hlinkClick r:id="rId6"/>
              </a:rPr>
              <a:t>https://www.fatherhood.gov/sites/default/files/resource_files/e000001785.pdf</a:t>
            </a:r>
            <a:r>
              <a:rPr lang="en-US" sz="1800" kern="1200" dirty="0">
                <a:solidFill>
                  <a:schemeClr val="tx1"/>
                </a:solidFill>
                <a:effectLst/>
                <a:latin typeface="Arial" panose="020B0604020202020204" pitchFamily="34" charset="0"/>
                <a:cs typeface="Arial" panose="020B0604020202020204" pitchFamily="34" charset="0"/>
              </a:rPr>
              <a:t> </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H" sz="1800" kern="1200" dirty="0">
                <a:solidFill>
                  <a:schemeClr val="tx1"/>
                </a:solidFill>
                <a:effectLst/>
                <a:latin typeface="Arial" panose="020B0604020202020204" pitchFamily="34" charset="0"/>
                <a:cs typeface="Arial" panose="020B0604020202020204" pitchFamily="34" charset="0"/>
              </a:rPr>
              <a:t>Father Engagement in Human Services</a:t>
            </a:r>
            <a:r>
              <a:rPr lang="en-US" sz="1800" kern="1200" dirty="0">
                <a:solidFill>
                  <a:schemeClr val="tx1"/>
                </a:solidFill>
                <a:effectLst/>
                <a:latin typeface="Arial" panose="020B0604020202020204" pitchFamily="34" charset="0"/>
                <a:cs typeface="Arial" panose="020B0604020202020204" pitchFamily="34" charset="0"/>
              </a:rPr>
              <a:t>, Mathematica </a:t>
            </a:r>
            <a:r>
              <a:rPr lang="en-US" sz="1800" u="sng" kern="1200" dirty="0">
                <a:solidFill>
                  <a:schemeClr val="tx1"/>
                </a:solidFill>
                <a:effectLst/>
                <a:latin typeface="Arial" panose="020B0604020202020204" pitchFamily="34" charset="0"/>
                <a:cs typeface="Arial" panose="020B0604020202020204" pitchFamily="34" charset="0"/>
                <a:hlinkClick r:id="rId7"/>
              </a:rPr>
              <a:t>https://aspe.hhs.gov/sites/default/files/2021-09/keep-5.2.2-infographic.pdf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Head Start Father Engagement Birth to Five Programming Guide, page 1 “Understanding Father Involvement and Engagement in Head Start” </a:t>
            </a:r>
            <a:r>
              <a:rPr lang="en-GB" sz="1800" u="sng" kern="1200" dirty="0">
                <a:solidFill>
                  <a:schemeClr val="tx1"/>
                </a:solidFill>
                <a:effectLst/>
                <a:latin typeface="Arial" panose="020B0604020202020204" pitchFamily="34" charset="0"/>
                <a:cs typeface="Arial" panose="020B0604020202020204" pitchFamily="34" charset="0"/>
                <a:hlinkClick r:id="rId8"/>
              </a:rPr>
              <a:t>https://www1.nyc.gov/assets/acs/pdf/hoot_mail/HEADSTART_Father_Engagement.pdf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Participants responses from needs assessment </a:t>
            </a:r>
            <a:r>
              <a:rPr lang="en-GB" sz="1800" u="sng" kern="1200" dirty="0">
                <a:solidFill>
                  <a:schemeClr val="tx1"/>
                </a:solidFill>
                <a:effectLst/>
                <a:latin typeface="Arial" panose="020B0604020202020204" pitchFamily="34" charset="0"/>
                <a:cs typeface="Arial" panose="020B0604020202020204" pitchFamily="34" charset="0"/>
                <a:hlinkClick r:id="rId9"/>
              </a:rPr>
              <a:t>https://docs.google.com/forms/d/118KjOPQAkcG4aCgGXIxa9JME_8TGJg5wgJIyTrFuCeQ/edit#responses</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Professional Development Strategies That Promote Father Engagement </a:t>
            </a:r>
            <a:r>
              <a:rPr lang="en-GB" sz="1800" u="sng" kern="1200" dirty="0">
                <a:solidFill>
                  <a:schemeClr val="tx1"/>
                </a:solidFill>
                <a:effectLst/>
                <a:latin typeface="Arial" panose="020B0604020202020204" pitchFamily="34" charset="0"/>
                <a:cs typeface="Arial" panose="020B0604020202020204" pitchFamily="34" charset="0"/>
                <a:hlinkClick r:id="rId10"/>
              </a:rPr>
              <a:t>https://eclkc.ohs.acf.hhs.gov/sites/default/files/pdf/bt5-feg-professional-development-strategies-promote-father-engagement.pdf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Program Strategies to Maximize Fathers’ Connections With Community Partners </a:t>
            </a:r>
            <a:r>
              <a:rPr lang="en-GB" sz="1800" u="sng" kern="1200" dirty="0">
                <a:solidFill>
                  <a:schemeClr val="tx1"/>
                </a:solidFill>
                <a:effectLst/>
                <a:latin typeface="Arial" panose="020B0604020202020204" pitchFamily="34" charset="0"/>
                <a:cs typeface="Arial" panose="020B0604020202020204" pitchFamily="34" charset="0"/>
                <a:hlinkClick r:id="rId11"/>
              </a:rPr>
              <a:t>https://eclkc.ohs.acf.hhs.gov/sites/default/files/pdf/bt5-feg-program-strategies-maximize-fathers-connections-community-partners.pdf</a:t>
            </a:r>
            <a:r>
              <a:rPr lang="en-GB" sz="1800" kern="1200" dirty="0">
                <a:solidFill>
                  <a:schemeClr val="tx1"/>
                </a:solidFill>
                <a:effectLst/>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dirty="0">
                <a:latin typeface="Arial" panose="020B0604020202020204" pitchFamily="34" charset="0"/>
                <a:cs typeface="Arial" panose="020B0604020202020204" pitchFamily="34" charset="0"/>
              </a:rPr>
              <a:t>Six Obstacles to Father Involvement—and How to Overcome Them </a:t>
            </a:r>
            <a:r>
              <a:rPr lang="en-GB" dirty="0">
                <a:latin typeface="Arial" panose="020B0604020202020204" pitchFamily="34" charset="0"/>
                <a:ea typeface="Times New Roman" panose="02020603050405020304" pitchFamily="18" charset="0"/>
                <a:cs typeface="Arial" panose="020B0604020202020204" pitchFamily="34" charset="0"/>
                <a:hlinkClick r:id="rId12"/>
              </a:rPr>
              <a:t>https://greatergood.berkeley.edu/article/item/six_obstacles_to_father_involvementand_how_to_overcome_them</a:t>
            </a:r>
            <a:endParaRPr lang="en-GB" dirty="0">
              <a:latin typeface="Arial" panose="020B0604020202020204" pitchFamily="34" charset="0"/>
              <a:ea typeface="Times New Roman" panose="02020603050405020304" pitchFamily="18" charset="0"/>
              <a:cs typeface="Arial" panose="020B0604020202020204" pitchFamily="34" charset="0"/>
            </a:endParaRPr>
          </a:p>
          <a:p>
            <a:pPr marL="171450" lvl="0" indent="-171450">
              <a:buFont typeface="Arial" panose="020B0604020202020204" pitchFamily="34" charset="0"/>
              <a:buChar char="•"/>
            </a:pPr>
            <a:endParaRPr lang="en-GH" sz="1800" kern="1200" dirty="0">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3280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FA4575-103D-1046-A8CF-35D0112E0178}"/>
              </a:ext>
            </a:extLst>
          </p:cNvPr>
          <p:cNvSpPr txBox="1"/>
          <p:nvPr/>
        </p:nvSpPr>
        <p:spPr>
          <a:xfrm>
            <a:off x="0" y="743339"/>
            <a:ext cx="12192000" cy="5909310"/>
          </a:xfrm>
          <a:prstGeom prst="rect">
            <a:avLst/>
          </a:prstGeom>
          <a:noFill/>
        </p:spPr>
        <p:txBody>
          <a:bodyPr wrap="square">
            <a:spAutoFit/>
          </a:bodyPr>
          <a:lstStyle/>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Program Strategies to Promote Father Engagement in Their Children’s Teaching and Learning </a:t>
            </a:r>
            <a:r>
              <a:rPr lang="en-GB" sz="1800" u="sng" kern="1200" dirty="0">
                <a:solidFill>
                  <a:schemeClr val="tx1"/>
                </a:solidFill>
                <a:effectLst/>
                <a:latin typeface="Arial" panose="020B0604020202020204" pitchFamily="34" charset="0"/>
                <a:cs typeface="Arial" panose="020B0604020202020204" pitchFamily="34" charset="0"/>
                <a:hlinkClick r:id="rId2"/>
              </a:rPr>
              <a:t>https://eclkc.ohs.acf.hhs.gov/sites/default/files/pdf/bt5-feg-program-strategies-promote-father-engagement-childrens-teaching-learning.pdf</a:t>
            </a:r>
            <a:r>
              <a:rPr lang="en-GB" sz="1800" kern="1200" dirty="0">
                <a:solidFill>
                  <a:schemeClr val="tx1"/>
                </a:solidFill>
                <a:effectLst/>
                <a:latin typeface="Arial" panose="020B0604020202020204" pitchFamily="34" charset="0"/>
                <a:cs typeface="Arial" panose="020B0604020202020204" pitchFamily="34" charset="0"/>
              </a:rPr>
              <a:t> </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Program Strategies to Provide Access and Continuity of Services to Fathers </a:t>
            </a:r>
            <a:r>
              <a:rPr lang="en-GB" sz="1800" u="sng" kern="1200" dirty="0">
                <a:solidFill>
                  <a:schemeClr val="tx1"/>
                </a:solidFill>
                <a:effectLst/>
                <a:latin typeface="Arial" panose="020B0604020202020204" pitchFamily="34" charset="0"/>
                <a:cs typeface="Arial" panose="020B0604020202020204" pitchFamily="34" charset="0"/>
                <a:hlinkClick r:id="rId3"/>
              </a:rPr>
              <a:t>https://eclkc.ohs.acf.hhs.gov/sites/default/files/pdf/bt5-feg-program-strategies-provide-access-continuity-services-fathers.pdf</a:t>
            </a:r>
            <a:r>
              <a:rPr lang="en-GB" sz="1800" kern="1200" dirty="0">
                <a:solidFill>
                  <a:schemeClr val="tx1"/>
                </a:solidFill>
                <a:effectLst/>
                <a:latin typeface="Arial" panose="020B0604020202020204" pitchFamily="34" charset="0"/>
                <a:cs typeface="Arial" panose="020B0604020202020204" pitchFamily="34" charset="0"/>
              </a:rPr>
              <a:t> </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Strategies for Program Leaders to Support Father Engagement </a:t>
            </a:r>
            <a:r>
              <a:rPr lang="en-GB" sz="1800" u="sng" kern="1200" dirty="0">
                <a:solidFill>
                  <a:schemeClr val="tx1"/>
                </a:solidFill>
                <a:effectLst/>
                <a:latin typeface="Arial" panose="020B0604020202020204" pitchFamily="34" charset="0"/>
                <a:cs typeface="Arial" panose="020B0604020202020204" pitchFamily="34" charset="0"/>
                <a:hlinkClick r:id="rId4"/>
              </a:rPr>
              <a:t>https://eclkc.ohs.acf.hhs.gov/sites/default/files/pdf/bt5-feg-strategies-for-program-leaders-support-father-engagement.pdf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Strategies to Build Partnerships with Fathers </a:t>
            </a:r>
            <a:r>
              <a:rPr lang="en-GB" sz="1800" u="sng" kern="1200" dirty="0">
                <a:solidFill>
                  <a:schemeClr val="tx1"/>
                </a:solidFill>
                <a:effectLst/>
                <a:latin typeface="Arial" panose="020B0604020202020204" pitchFamily="34" charset="0"/>
                <a:cs typeface="Arial" panose="020B0604020202020204" pitchFamily="34" charset="0"/>
                <a:hlinkClick r:id="rId5"/>
              </a:rPr>
              <a:t>https://eclkc.ohs.acf.hhs.gov/sites/default/files/pdf/bt5-feg-strategies-to-build-partnership-fathers.pdf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The Father Absence Crisis in America Infographic </a:t>
            </a:r>
            <a:r>
              <a:rPr lang="en-GB" sz="1800" u="sng" kern="1200" dirty="0">
                <a:solidFill>
                  <a:schemeClr val="tx1"/>
                </a:solidFill>
                <a:effectLst/>
                <a:latin typeface="Arial" panose="020B0604020202020204" pitchFamily="34" charset="0"/>
                <a:cs typeface="Arial" panose="020B0604020202020204" pitchFamily="34" charset="0"/>
                <a:hlinkClick r:id="rId6"/>
              </a:rPr>
              <a:t>https://cdn2.hubspot.net/hubfs/135704/NFIFatherAbsenceInfoGraphic071118.pdf</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800" kern="1200" dirty="0">
                <a:solidFill>
                  <a:schemeClr val="tx1"/>
                </a:solidFill>
                <a:effectLst/>
                <a:latin typeface="Arial" panose="020B0604020202020204" pitchFamily="34" charset="0"/>
                <a:cs typeface="Arial" panose="020B0604020202020204" pitchFamily="34" charset="0"/>
              </a:rPr>
              <a:t>The Head Start Policy Regulations - (Part 1302.50 - Family Engagement)? </a:t>
            </a:r>
            <a:r>
              <a:rPr lang="en-GB" sz="1800" u="sng" kern="1200" dirty="0">
                <a:solidFill>
                  <a:schemeClr val="tx1"/>
                </a:solidFill>
                <a:effectLst/>
                <a:latin typeface="Arial" panose="020B0604020202020204" pitchFamily="34" charset="0"/>
                <a:cs typeface="Arial" panose="020B0604020202020204" pitchFamily="34" charset="0"/>
                <a:hlinkClick r:id="rId7"/>
              </a:rPr>
              <a:t>https://eclkc.ohs.acf.hhs.gov/policy/45-cfr-chap-xiii/1302-50-family-engagement</a:t>
            </a:r>
            <a:r>
              <a:rPr lang="en-GB" sz="1800" kern="1200" dirty="0">
                <a:solidFill>
                  <a:schemeClr val="tx1"/>
                </a:solidFill>
                <a:effectLst/>
                <a:latin typeface="Arial" panose="020B0604020202020204" pitchFamily="34" charset="0"/>
                <a:cs typeface="Arial" panose="020B0604020202020204" pitchFamily="34" charset="0"/>
              </a:rPr>
              <a:t> </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800" kern="1200" dirty="0">
                <a:solidFill>
                  <a:schemeClr val="tx1"/>
                </a:solidFill>
                <a:effectLst/>
                <a:latin typeface="Arial" panose="020B0604020202020204" pitchFamily="34" charset="0"/>
                <a:cs typeface="Arial" panose="020B0604020202020204" pitchFamily="34" charset="0"/>
              </a:rPr>
              <a:t>Why Fatherhood Engagement Matters </a:t>
            </a:r>
            <a:r>
              <a:rPr lang="en-US" sz="1800" u="sng" kern="1200" dirty="0">
                <a:solidFill>
                  <a:schemeClr val="tx1"/>
                </a:solidFill>
                <a:effectLst/>
                <a:latin typeface="Arial" panose="020B0604020202020204" pitchFamily="34" charset="0"/>
                <a:cs typeface="Arial" panose="020B0604020202020204" pitchFamily="34" charset="0"/>
                <a:hlinkClick r:id="rId8"/>
              </a:rPr>
              <a:t>https://www.all4kids.org/news/blog/why-fatherhood-engagement-matters/</a:t>
            </a:r>
            <a:endParaRPr lang="en-GH" sz="180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dirty="0">
                <a:latin typeface="Arial" panose="020B0604020202020204" pitchFamily="34" charset="0"/>
                <a:cs typeface="Arial" panose="020B0604020202020204" pitchFamily="34" charset="0"/>
              </a:rPr>
              <a:t>The Power of Fathers </a:t>
            </a:r>
            <a:r>
              <a:rPr lang="en-GB" dirty="0">
                <a:latin typeface="Arial" panose="020B0604020202020204" pitchFamily="34" charset="0"/>
                <a:cs typeface="Arial" panose="020B0604020202020204" pitchFamily="34" charset="0"/>
                <a:hlinkClick r:id="rId9"/>
              </a:rPr>
              <a:t>https://www.irvingharrisfdn.org/wp-content/uploads/2021/01/Father-Engagement-Concept-Paper-FINAL.pdf</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dirty="0">
                <a:latin typeface="Arial" panose="020B0604020202020204" pitchFamily="34" charset="0"/>
                <a:cs typeface="Arial" panose="020B0604020202020204" pitchFamily="34" charset="0"/>
              </a:rPr>
              <a:t>Fathers’ Perspectives on Supports and Barriers That Affect Their Fatherhood Role (pages 7 – 9) </a:t>
            </a:r>
            <a:r>
              <a:rPr lang="en-GB" dirty="0">
                <a:latin typeface="Arial" panose="020B0604020202020204" pitchFamily="34" charset="0"/>
                <a:cs typeface="Arial" panose="020B0604020202020204" pitchFamily="34" charset="0"/>
                <a:hlinkClick r:id="rId10"/>
              </a:rPr>
              <a:t>https://journals.sagepub.com/doi/10.1177/2158244014521818</a:t>
            </a:r>
            <a:r>
              <a:rPr lang="en-GB" dirty="0">
                <a:latin typeface="Arial" panose="020B0604020202020204" pitchFamily="34" charset="0"/>
                <a:cs typeface="Arial" panose="020B0604020202020204" pitchFamily="34" charset="0"/>
              </a:rPr>
              <a:t> </a:t>
            </a:r>
          </a:p>
          <a:p>
            <a:endParaRPr lang="en-GH"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FF4A0E4-8D76-DF42-8319-27F094011041}"/>
              </a:ext>
            </a:extLst>
          </p:cNvPr>
          <p:cNvSpPr txBox="1"/>
          <p:nvPr/>
        </p:nvSpPr>
        <p:spPr>
          <a:xfrm>
            <a:off x="0" y="82287"/>
            <a:ext cx="12192000" cy="646331"/>
          </a:xfrm>
          <a:prstGeom prst="rect">
            <a:avLst/>
          </a:prstGeom>
          <a:noFill/>
        </p:spPr>
        <p:txBody>
          <a:bodyPr wrap="square">
            <a:spAutoFit/>
          </a:bodyPr>
          <a:lstStyle/>
          <a:p>
            <a:pPr algn="ctr"/>
            <a:r>
              <a:rPr lang="en-GB" b="1" dirty="0">
                <a:latin typeface="Arial" panose="020B0604020202020204" pitchFamily="34" charset="0"/>
                <a:cs typeface="Arial" panose="020B0604020202020204" pitchFamily="34" charset="0"/>
              </a:rPr>
              <a:t>RESOURCES</a:t>
            </a:r>
          </a:p>
          <a:p>
            <a:pPr algn="ctr"/>
            <a:r>
              <a:rPr lang="en-GB" sz="1800" i="1" dirty="0">
                <a:effectLst/>
                <a:latin typeface="Arial" panose="020B0604020202020204" pitchFamily="34" charset="0"/>
                <a:ea typeface="Times New Roman" panose="02020603050405020304" pitchFamily="18" charset="0"/>
                <a:cs typeface="Arial" panose="020B0604020202020204" pitchFamily="34" charset="0"/>
              </a:rPr>
              <a:t>(continued)</a:t>
            </a:r>
            <a:endParaRPr lang="en-GH" sz="18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97440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F7C99A-43DA-0667-BFAC-EBA7275890A2}"/>
              </a:ext>
            </a:extLst>
          </p:cNvPr>
          <p:cNvSpPr/>
          <p:nvPr/>
        </p:nvSpPr>
        <p:spPr>
          <a:xfrm>
            <a:off x="0" y="721251"/>
            <a:ext cx="12192000" cy="1277273"/>
          </a:xfrm>
          <a:prstGeom prst="rect">
            <a:avLst/>
          </a:prstGeom>
        </p:spPr>
        <p:txBody>
          <a:bodyPr wrap="square">
            <a:spAutoFit/>
          </a:bodyPr>
          <a:lstStyle/>
          <a:p>
            <a:pPr marL="285750" marR="0" lvl="0" indent="-285750">
              <a:spcBef>
                <a:spcPts val="0"/>
              </a:spcBef>
              <a:spcAft>
                <a:spcPts val="600"/>
              </a:spcAft>
              <a:buFont typeface="Arial" panose="020B0604020202020204" pitchFamily="34" charset="0"/>
              <a:buChar char="•"/>
            </a:pPr>
            <a:r>
              <a:rPr lang="en-GB" dirty="0">
                <a:latin typeface="Arial" panose="020B0604020202020204" pitchFamily="34" charset="0"/>
                <a:ea typeface="Palatino" pitchFamily="2" charset="77"/>
                <a:cs typeface="Arial" panose="020B0604020202020204" pitchFamily="34" charset="0"/>
              </a:rPr>
              <a:t>The Community Change Model Blueprint</a:t>
            </a:r>
            <a:r>
              <a:rPr lang="en-GB" b="1" dirty="0">
                <a:latin typeface="Arial" panose="020B0604020202020204" pitchFamily="34" charset="0"/>
                <a:ea typeface="Palatino" pitchFamily="2" charset="77"/>
                <a:cs typeface="Arial" panose="020B0604020202020204" pitchFamily="34" charset="0"/>
              </a:rPr>
              <a:t> </a:t>
            </a:r>
            <a:r>
              <a:rPr lang="en-GB" dirty="0">
                <a:solidFill>
                  <a:srgbClr val="00B0F0"/>
                </a:solidFill>
                <a:latin typeface="Arial" panose="020B0604020202020204" pitchFamily="34" charset="0"/>
                <a:ea typeface="Palatino" pitchFamily="2" charset="77"/>
                <a:cs typeface="Arial" panose="020B0604020202020204" pitchFamily="34" charset="0"/>
                <a:hlinkClick r:id="rId2"/>
              </a:rPr>
              <a:t>https://communitychangeinc.com/wp-content/uploads/2019/09/9a.-The-Community-Change-Model.pdf</a:t>
            </a:r>
            <a:endParaRPr lang="en-GB" dirty="0">
              <a:solidFill>
                <a:srgbClr val="00B0F0"/>
              </a:solidFill>
              <a:latin typeface="Arial" panose="020B0604020202020204" pitchFamily="34" charset="0"/>
              <a:ea typeface="Palatino" pitchFamily="2" charset="77"/>
              <a:cs typeface="Arial" panose="020B0604020202020204" pitchFamily="34" charset="0"/>
            </a:endParaRPr>
          </a:p>
          <a:p>
            <a:pPr marL="285750" indent="-285750">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Arial" panose="020B0604020202020204" pitchFamily="34" charset="0"/>
              </a:rPr>
              <a:t>Head Start Parent, Family, and Community Engagement Framework: An Overview for Parents </a:t>
            </a:r>
            <a:r>
              <a:rPr lang="en-GB" dirty="0">
                <a:solidFill>
                  <a:srgbClr val="00B0F0"/>
                </a:solidFill>
                <a:latin typeface="Arial" panose="020B0604020202020204" pitchFamily="34" charset="0"/>
                <a:ea typeface="Palatino" pitchFamily="2" charset="77"/>
                <a:cs typeface="Arial" panose="020B0604020202020204" pitchFamily="34" charset="0"/>
              </a:rPr>
              <a:t>https://</a:t>
            </a:r>
            <a:r>
              <a:rPr lang="en-GB" dirty="0" err="1">
                <a:solidFill>
                  <a:srgbClr val="00B0F0"/>
                </a:solidFill>
                <a:latin typeface="Arial" panose="020B0604020202020204" pitchFamily="34" charset="0"/>
                <a:ea typeface="Palatino" pitchFamily="2" charset="77"/>
                <a:cs typeface="Arial" panose="020B0604020202020204" pitchFamily="34" charset="0"/>
              </a:rPr>
              <a:t>eclkc.ohs.acf.hhs.gov</a:t>
            </a:r>
            <a:r>
              <a:rPr lang="en-GB" dirty="0">
                <a:solidFill>
                  <a:srgbClr val="00B0F0"/>
                </a:solidFill>
                <a:latin typeface="Arial" panose="020B0604020202020204" pitchFamily="34" charset="0"/>
                <a:ea typeface="Palatino" pitchFamily="2" charset="77"/>
                <a:cs typeface="Arial" panose="020B0604020202020204" pitchFamily="34" charset="0"/>
              </a:rPr>
              <a:t>/sites/default/files/pdf/</a:t>
            </a:r>
            <a:r>
              <a:rPr lang="en-GB" dirty="0" err="1">
                <a:solidFill>
                  <a:srgbClr val="00B0F0"/>
                </a:solidFill>
                <a:latin typeface="Arial" panose="020B0604020202020204" pitchFamily="34" charset="0"/>
                <a:ea typeface="Palatino" pitchFamily="2" charset="77"/>
                <a:cs typeface="Arial" panose="020B0604020202020204" pitchFamily="34" charset="0"/>
              </a:rPr>
              <a:t>hs</a:t>
            </a:r>
            <a:r>
              <a:rPr lang="en-GB" dirty="0">
                <a:solidFill>
                  <a:srgbClr val="00B0F0"/>
                </a:solidFill>
                <a:latin typeface="Arial" panose="020B0604020202020204" pitchFamily="34" charset="0"/>
                <a:ea typeface="Palatino" pitchFamily="2" charset="77"/>
                <a:cs typeface="Arial" panose="020B0604020202020204" pitchFamily="34" charset="0"/>
              </a:rPr>
              <a:t>-</a:t>
            </a:r>
            <a:r>
              <a:rPr lang="en-GB" dirty="0" err="1">
                <a:solidFill>
                  <a:srgbClr val="00B0F0"/>
                </a:solidFill>
                <a:latin typeface="Arial" panose="020B0604020202020204" pitchFamily="34" charset="0"/>
                <a:ea typeface="Palatino" pitchFamily="2" charset="77"/>
                <a:cs typeface="Arial" panose="020B0604020202020204" pitchFamily="34" charset="0"/>
              </a:rPr>
              <a:t>pfce</a:t>
            </a:r>
            <a:r>
              <a:rPr lang="en-GB" dirty="0">
                <a:solidFill>
                  <a:srgbClr val="00B0F0"/>
                </a:solidFill>
                <a:latin typeface="Arial" panose="020B0604020202020204" pitchFamily="34" charset="0"/>
                <a:ea typeface="Palatino" pitchFamily="2" charset="77"/>
                <a:cs typeface="Arial" panose="020B0604020202020204" pitchFamily="34" charset="0"/>
              </a:rPr>
              <a:t>-framework-overview-for-parents-</a:t>
            </a:r>
            <a:r>
              <a:rPr lang="en-GB" dirty="0" err="1">
                <a:solidFill>
                  <a:srgbClr val="00B0F0"/>
                </a:solidFill>
                <a:latin typeface="Arial" panose="020B0604020202020204" pitchFamily="34" charset="0"/>
                <a:ea typeface="Palatino" pitchFamily="2" charset="77"/>
                <a:cs typeface="Arial" panose="020B0604020202020204" pitchFamily="34" charset="0"/>
              </a:rPr>
              <a:t>eng.pdf</a:t>
            </a:r>
            <a:r>
              <a:rPr lang="en-GB" dirty="0">
                <a:solidFill>
                  <a:srgbClr val="00B0F0"/>
                </a:solidFill>
                <a:latin typeface="Arial" panose="020B0604020202020204" pitchFamily="34" charset="0"/>
                <a:ea typeface="Palatino" pitchFamily="2" charset="77"/>
                <a:cs typeface="Arial" panose="020B0604020202020204" pitchFamily="34" charset="0"/>
              </a:rPr>
              <a:t> </a:t>
            </a:r>
            <a:endParaRPr lang="en-GH" dirty="0">
              <a:solidFill>
                <a:srgbClr val="00B0F0"/>
              </a:solidFill>
              <a:latin typeface="Arial" panose="020B0604020202020204" pitchFamily="34" charset="0"/>
              <a:ea typeface="Palatino" pitchFamily="2" charset="77"/>
              <a:cs typeface="Arial" panose="020B0604020202020204" pitchFamily="34" charset="0"/>
            </a:endParaRPr>
          </a:p>
        </p:txBody>
      </p:sp>
      <p:sp>
        <p:nvSpPr>
          <p:cNvPr id="5" name="TextBox 4">
            <a:extLst>
              <a:ext uri="{FF2B5EF4-FFF2-40B4-BE49-F238E27FC236}">
                <a16:creationId xmlns:a16="http://schemas.microsoft.com/office/drawing/2014/main" id="{8DB3F02F-F39C-4CAD-6959-CAB6AB957CE6}"/>
              </a:ext>
            </a:extLst>
          </p:cNvPr>
          <p:cNvSpPr txBox="1"/>
          <p:nvPr/>
        </p:nvSpPr>
        <p:spPr>
          <a:xfrm>
            <a:off x="0" y="82287"/>
            <a:ext cx="12192000" cy="646331"/>
          </a:xfrm>
          <a:prstGeom prst="rect">
            <a:avLst/>
          </a:prstGeom>
          <a:noFill/>
        </p:spPr>
        <p:txBody>
          <a:bodyPr wrap="square">
            <a:spAutoFit/>
          </a:bodyPr>
          <a:lstStyle/>
          <a:p>
            <a:pPr algn="ctr"/>
            <a:r>
              <a:rPr lang="en-GB" b="1" dirty="0">
                <a:latin typeface="Arial" panose="020B0604020202020204" pitchFamily="34" charset="0"/>
                <a:cs typeface="Arial" panose="020B0604020202020204" pitchFamily="34" charset="0"/>
              </a:rPr>
              <a:t>RESOURCES</a:t>
            </a:r>
          </a:p>
          <a:p>
            <a:pPr algn="ctr"/>
            <a:r>
              <a:rPr lang="en-GB" sz="1800" i="1" dirty="0">
                <a:effectLst/>
                <a:latin typeface="Arial" panose="020B0604020202020204" pitchFamily="34" charset="0"/>
                <a:ea typeface="Times New Roman" panose="02020603050405020304" pitchFamily="18" charset="0"/>
                <a:cs typeface="Arial" panose="020B0604020202020204" pitchFamily="34" charset="0"/>
              </a:rPr>
              <a:t>(continued)</a:t>
            </a:r>
            <a:endParaRPr lang="en-GH" sz="18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63432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5456</TotalTime>
  <Words>5764</Words>
  <Application>Microsoft Macintosh PowerPoint</Application>
  <PresentationFormat>Widescreen</PresentationFormat>
  <Paragraphs>297</Paragraphs>
  <Slides>34</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Courier New</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pokua@communitychangeafrica.com</dc:creator>
  <cp:lastModifiedBy>Kenyatta Funderburk</cp:lastModifiedBy>
  <cp:revision>474</cp:revision>
  <dcterms:created xsi:type="dcterms:W3CDTF">2022-02-25T18:29:51Z</dcterms:created>
  <dcterms:modified xsi:type="dcterms:W3CDTF">2022-05-10T10:43:14Z</dcterms:modified>
</cp:coreProperties>
</file>