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0"/>
  </p:notesMasterIdLst>
  <p:sldIdLst>
    <p:sldId id="256" r:id="rId2"/>
    <p:sldId id="323" r:id="rId3"/>
    <p:sldId id="257" r:id="rId4"/>
    <p:sldId id="342" r:id="rId5"/>
    <p:sldId id="341" r:id="rId6"/>
    <p:sldId id="344" r:id="rId7"/>
    <p:sldId id="276" r:id="rId8"/>
    <p:sldId id="343" r:id="rId9"/>
    <p:sldId id="278" r:id="rId10"/>
    <p:sldId id="337" r:id="rId11"/>
    <p:sldId id="280" r:id="rId12"/>
    <p:sldId id="264" r:id="rId13"/>
    <p:sldId id="281" r:id="rId14"/>
    <p:sldId id="271" r:id="rId15"/>
    <p:sldId id="284" r:id="rId16"/>
    <p:sldId id="333" r:id="rId17"/>
    <p:sldId id="269" r:id="rId18"/>
    <p:sldId id="283" r:id="rId19"/>
    <p:sldId id="331" r:id="rId20"/>
    <p:sldId id="277" r:id="rId21"/>
    <p:sldId id="285" r:id="rId22"/>
    <p:sldId id="345" r:id="rId23"/>
    <p:sldId id="328" r:id="rId24"/>
    <p:sldId id="327" r:id="rId25"/>
    <p:sldId id="288" r:id="rId26"/>
    <p:sldId id="326" r:id="rId27"/>
    <p:sldId id="325" r:id="rId28"/>
    <p:sldId id="273" r:id="rId29"/>
  </p:sldIdLst>
  <p:sldSz cx="12192000" cy="6858000"/>
  <p:notesSz cx="6858000" cy="9144000"/>
  <p:defaultTextStyle>
    <a:defPPr>
      <a:defRPr lang="en-G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017"/>
    <p:restoredTop sz="77315"/>
  </p:normalViewPr>
  <p:slideViewPr>
    <p:cSldViewPr snapToGrid="0" snapToObjects="1">
      <p:cViewPr varScale="1">
        <p:scale>
          <a:sx n="85" d="100"/>
          <a:sy n="85" d="100"/>
        </p:scale>
        <p:origin x="1056"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EBF4B7-D665-D74A-B8C9-4D014EFE0441}" type="datetimeFigureOut">
              <a:rPr lang="en-GH" smtClean="0"/>
              <a:t>5/10/22</a:t>
            </a:fld>
            <a:endParaRPr lang="en-GH"/>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873049-51D0-AC42-94BD-AD703A6FDC6A}" type="slidenum">
              <a:rPr lang="en-GH" smtClean="0"/>
              <a:t>‹#›</a:t>
            </a:fld>
            <a:endParaRPr lang="en-GH"/>
          </a:p>
        </p:txBody>
      </p:sp>
    </p:spTree>
    <p:extLst>
      <p:ext uri="{BB962C8B-B14F-4D97-AF65-F5344CB8AC3E}">
        <p14:creationId xmlns:p14="http://schemas.microsoft.com/office/powerpoint/2010/main" val="37304232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meet.google.com/djj-iesj-vbx"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docs.google.com/forms/d/118KjOPQAkcG4aCgGXIxa9JME_8TGJg5wgJIyTrFuCeQ/edit#responses"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www.triviamaker.com/game-preview/game/FF20220227164594306974264-Father-Engagement-Strategies"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8" Type="http://schemas.openxmlformats.org/officeDocument/2006/relationships/hyperlink" Target="https://eclkc.ohs.acf.hhs.gov/sites/default/files/pdf/bt5-feg-creating-father-friendly-environments-in-early-childhood-programs.pdf" TargetMode="External"/><Relationship Id="rId3" Type="http://schemas.openxmlformats.org/officeDocument/2006/relationships/hyperlink" Target="https://eclkc.ohs.acf.hhs.gov/sites/default/files/pdf/bt5-feg-program-strategies-provide-access-continuity-services-fathers.pdf" TargetMode="External"/><Relationship Id="rId7" Type="http://schemas.openxmlformats.org/officeDocument/2006/relationships/hyperlink" Target="https://eclkc.ohs.acf.hhs.gov/sites/default/files/pdf/bt5-feg-professional-development-strategies-promote-father-engagement.pdf" TargetMode="External"/><Relationship Id="rId2" Type="http://schemas.openxmlformats.org/officeDocument/2006/relationships/slide" Target="../slides/slide11.xml"/><Relationship Id="rId1" Type="http://schemas.openxmlformats.org/officeDocument/2006/relationships/notesMaster" Target="../notesMasters/notesMaster1.xml"/><Relationship Id="rId6" Type="http://schemas.openxmlformats.org/officeDocument/2006/relationships/hyperlink" Target="https://eclkc.ohs.acf.hhs.gov/sites/default/files/pdf/bt5-feg-strategies-to-build-partnership-fathers.pdf" TargetMode="External"/><Relationship Id="rId5" Type="http://schemas.openxmlformats.org/officeDocument/2006/relationships/hyperlink" Target="https://eclkc.ohs.acf.hhs.gov/sites/default/files/pdf/bt5-feg-program-strategies-promote-father-engagement-childrens-teaching-learning.pdf" TargetMode="External"/><Relationship Id="rId4" Type="http://schemas.openxmlformats.org/officeDocument/2006/relationships/hyperlink" Target="https://eclkc.ohs.acf.hhs.gov/sites/default/files/pdf/bt5-feg-program-strategies-maximize-fathers-connections-community-partners.pdf" TargetMode="External"/><Relationship Id="rId9" Type="http://schemas.openxmlformats.org/officeDocument/2006/relationships/hyperlink" Target="https://eclkc.ohs.acf.hhs.gov/sites/default/files/pdf/bt5-feg-strategies-for-program-leaders-support-father-engagement.pdf"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8" Type="http://schemas.openxmlformats.org/officeDocument/2006/relationships/hyperlink" Target="https://eclkc.ohs.acf.hhs.gov/sites/default/files/pdf/bt5-feg-creating-father-friendly-environments-in-early-childhood-programs.pdf" TargetMode="External"/><Relationship Id="rId3" Type="http://schemas.openxmlformats.org/officeDocument/2006/relationships/hyperlink" Target="https://eclkc.ohs.acf.hhs.gov/sites/default/files/pdf/bt5-feg-program-strategies-provide-access-continuity-services-fathers.pdf" TargetMode="External"/><Relationship Id="rId7" Type="http://schemas.openxmlformats.org/officeDocument/2006/relationships/hyperlink" Target="https://eclkc.ohs.acf.hhs.gov/sites/default/files/pdf/bt5-feg-professional-development-strategies-promote-father-engagement.pdf" TargetMode="External"/><Relationship Id="rId2" Type="http://schemas.openxmlformats.org/officeDocument/2006/relationships/slide" Target="../slides/slide14.xml"/><Relationship Id="rId1" Type="http://schemas.openxmlformats.org/officeDocument/2006/relationships/notesMaster" Target="../notesMasters/notesMaster1.xml"/><Relationship Id="rId6" Type="http://schemas.openxmlformats.org/officeDocument/2006/relationships/hyperlink" Target="https://eclkc.ohs.acf.hhs.gov/sites/default/files/pdf/bt5-feg-strategies-to-build-partnership-fathers.pdf" TargetMode="External"/><Relationship Id="rId5" Type="http://schemas.openxmlformats.org/officeDocument/2006/relationships/hyperlink" Target="https://eclkc.ohs.acf.hhs.gov/sites/default/files/pdf/bt5-feg-program-strategies-promote-father-engagement-childrens-teaching-learning.pdf" TargetMode="External"/><Relationship Id="rId4" Type="http://schemas.openxmlformats.org/officeDocument/2006/relationships/hyperlink" Target="https://eclkc.ohs.acf.hhs.gov/sites/default/files/pdf/bt5-feg-program-strategies-maximize-fathers-connections-community-partners.pdf" TargetMode="External"/><Relationship Id="rId9" Type="http://schemas.openxmlformats.org/officeDocument/2006/relationships/hyperlink" Target="https://eclkc.ohs.acf.hhs.gov/sites/default/files/pdf/bt5-feg-strategies-for-program-leaders-support-father-engagement.pdf" TargetMode="Externa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mathematica.org/blogs/how-fatherhood-programs-supported-dads-during-the-pandemic" TargetMode="External"/><Relationship Id="rId2" Type="http://schemas.openxmlformats.org/officeDocument/2006/relationships/slide" Target="../slides/slide15.xml"/><Relationship Id="rId1" Type="http://schemas.openxmlformats.org/officeDocument/2006/relationships/notesMaster" Target="../notesMasters/notesMaster1.xml"/><Relationship Id="rId4" Type="http://schemas.openxmlformats.org/officeDocument/2006/relationships/hyperlink" Target="https://www.mathematica.org/publications/father-engagement-in-human-services" TargetMode="Externa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youtube.com/watch?v=TTy2lOLmkN8" TargetMode="External"/><Relationship Id="rId2" Type="http://schemas.openxmlformats.org/officeDocument/2006/relationships/slide" Target="../slides/slide17.xml"/><Relationship Id="rId1" Type="http://schemas.openxmlformats.org/officeDocument/2006/relationships/notesMaster" Target="../notesMasters/notesMaster1.xml"/><Relationship Id="rId4" Type="http://schemas.openxmlformats.org/officeDocument/2006/relationships/hyperlink" Target="https://www.youtube.com/watch?v=xCF7r4XY024" TargetMode="Externa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communitychangeinc.com/wp-content/uploads/2022/03/national-treasures.pdf"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triviamaker.com/game-preview/game/WF20220227164600346035212-Keys-to-Change"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triviamaker.com/game-preview/game/WF20220227164600346035212-Keys-to-Change"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docs.google.com/forms/d/1W1FypS7TNIKXbnrs5YuTCVrQgLtU_qf2q7R2i1lot_0/edit"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Meeting link: </a:t>
            </a:r>
            <a:r>
              <a:rPr lang="en-GB" u="sng" dirty="0">
                <a:hlinkClick r:id="rId3"/>
              </a:rPr>
              <a:t>https://meet.google.com/djj-iesj-vbx</a:t>
            </a:r>
            <a:endParaRPr lang="en-GH" dirty="0"/>
          </a:p>
          <a:p>
            <a:r>
              <a:rPr lang="en-GB" b="1" dirty="0">
                <a:highlight>
                  <a:srgbClr val="00FF00"/>
                </a:highlight>
              </a:rPr>
              <a:t>RESOURCES</a:t>
            </a:r>
          </a:p>
          <a:p>
            <a:r>
              <a:rPr lang="en-GB" dirty="0">
                <a:highlight>
                  <a:srgbClr val="00FF00"/>
                </a:highlight>
              </a:rPr>
              <a:t>Cat’s in the Cradle https://</a:t>
            </a:r>
            <a:r>
              <a:rPr lang="en-GB" dirty="0" err="1">
                <a:highlight>
                  <a:srgbClr val="00FF00"/>
                </a:highlight>
              </a:rPr>
              <a:t>www.youtube.com</a:t>
            </a:r>
            <a:r>
              <a:rPr lang="en-GB" dirty="0">
                <a:highlight>
                  <a:srgbClr val="00FF00"/>
                </a:highlight>
              </a:rPr>
              <a:t>/</a:t>
            </a:r>
            <a:r>
              <a:rPr lang="en-GB" dirty="0" err="1">
                <a:highlight>
                  <a:srgbClr val="00FF00"/>
                </a:highlight>
              </a:rPr>
              <a:t>watch?v</a:t>
            </a:r>
            <a:r>
              <a:rPr lang="en-GB" dirty="0">
                <a:highlight>
                  <a:srgbClr val="00FF00"/>
                </a:highlight>
              </a:rPr>
              <a:t>=</a:t>
            </a:r>
            <a:r>
              <a:rPr lang="en-GB" dirty="0" err="1">
                <a:highlight>
                  <a:srgbClr val="00FF00"/>
                </a:highlight>
              </a:rPr>
              <a:t>KUwjNBjqR</a:t>
            </a:r>
            <a:r>
              <a:rPr lang="en-GB" dirty="0">
                <a:highlight>
                  <a:srgbClr val="00FF00"/>
                </a:highlight>
              </a:rPr>
              <a:t>-c</a:t>
            </a:r>
            <a:endParaRPr lang="en-GH" dirty="0">
              <a:highlight>
                <a:srgbClr val="00FF00"/>
              </a:highlight>
            </a:endParaRPr>
          </a:p>
          <a:p>
            <a:r>
              <a:rPr lang="en-GB" dirty="0"/>
              <a:t>Beyonce – Daddy. https://</a:t>
            </a:r>
            <a:r>
              <a:rPr lang="en-GB" dirty="0" err="1"/>
              <a:t>www.youtube.com</a:t>
            </a:r>
            <a:r>
              <a:rPr lang="en-GB" dirty="0"/>
              <a:t>/</a:t>
            </a:r>
            <a:r>
              <a:rPr lang="en-GB" dirty="0" err="1"/>
              <a:t>watch?v</a:t>
            </a:r>
            <a:r>
              <a:rPr lang="en-GB" dirty="0"/>
              <a:t>=0VyY_sXW6zk</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dirty="0">
                <a:solidFill>
                  <a:schemeClr val="tx1"/>
                </a:solidFill>
                <a:effectLst/>
                <a:latin typeface="+mn-lt"/>
                <a:ea typeface="+mn-ea"/>
                <a:cs typeface="+mn-cs"/>
              </a:rPr>
              <a:t>Your Daddy Loves You https://</a:t>
            </a:r>
            <a:r>
              <a:rPr lang="en-GB" sz="1200" b="0" i="0" u="none" strike="noStrike" kern="1200" dirty="0" err="1">
                <a:solidFill>
                  <a:schemeClr val="tx1"/>
                </a:solidFill>
                <a:effectLst/>
                <a:latin typeface="+mn-lt"/>
                <a:ea typeface="+mn-ea"/>
                <a:cs typeface="+mn-cs"/>
              </a:rPr>
              <a:t>www.youtube.com</a:t>
            </a:r>
            <a:r>
              <a:rPr lang="en-GB" sz="1200" b="0" i="0" u="none" strike="noStrike" kern="1200" dirty="0">
                <a:solidFill>
                  <a:schemeClr val="tx1"/>
                </a:solidFill>
                <a:effectLst/>
                <a:latin typeface="+mn-lt"/>
                <a:ea typeface="+mn-ea"/>
                <a:cs typeface="+mn-cs"/>
              </a:rPr>
              <a:t>/</a:t>
            </a:r>
            <a:r>
              <a:rPr lang="en-GB" sz="1200" b="0" i="0" u="none" strike="noStrike" kern="1200" dirty="0" err="1">
                <a:solidFill>
                  <a:schemeClr val="tx1"/>
                </a:solidFill>
                <a:effectLst/>
                <a:latin typeface="+mn-lt"/>
                <a:ea typeface="+mn-ea"/>
                <a:cs typeface="+mn-cs"/>
              </a:rPr>
              <a:t>watch?v</a:t>
            </a:r>
            <a:r>
              <a:rPr lang="en-GB" sz="1200" b="0" i="0" u="none" strike="noStrike" kern="1200" dirty="0">
                <a:solidFill>
                  <a:schemeClr val="tx1"/>
                </a:solidFill>
                <a:effectLst/>
                <a:latin typeface="+mn-lt"/>
                <a:ea typeface="+mn-ea"/>
                <a:cs typeface="+mn-cs"/>
              </a:rPr>
              <a:t>=sD9Ku5qEPjQ</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dirty="0">
                <a:solidFill>
                  <a:schemeClr val="tx1"/>
                </a:solidFill>
                <a:effectLst/>
                <a:latin typeface="+mn-lt"/>
                <a:ea typeface="+mn-ea"/>
                <a:cs typeface="+mn-cs"/>
              </a:rPr>
              <a:t>Luther Vandross - Dance With My Father https://</a:t>
            </a:r>
            <a:r>
              <a:rPr lang="en-GB" sz="1200" b="0" i="0" u="none" strike="noStrike" kern="1200" dirty="0" err="1">
                <a:solidFill>
                  <a:schemeClr val="tx1"/>
                </a:solidFill>
                <a:effectLst/>
                <a:latin typeface="+mn-lt"/>
                <a:ea typeface="+mn-ea"/>
                <a:cs typeface="+mn-cs"/>
              </a:rPr>
              <a:t>www.youtube.com</a:t>
            </a:r>
            <a:r>
              <a:rPr lang="en-GB" sz="1200" b="0" i="0" u="none" strike="noStrike" kern="1200" dirty="0">
                <a:solidFill>
                  <a:schemeClr val="tx1"/>
                </a:solidFill>
                <a:effectLst/>
                <a:latin typeface="+mn-lt"/>
                <a:ea typeface="+mn-ea"/>
                <a:cs typeface="+mn-cs"/>
              </a:rPr>
              <a:t>/</a:t>
            </a:r>
            <a:r>
              <a:rPr lang="en-GB" sz="1200" b="0" i="0" u="none" strike="noStrike" kern="1200" dirty="0" err="1">
                <a:solidFill>
                  <a:schemeClr val="tx1"/>
                </a:solidFill>
                <a:effectLst/>
                <a:latin typeface="+mn-lt"/>
                <a:ea typeface="+mn-ea"/>
                <a:cs typeface="+mn-cs"/>
              </a:rPr>
              <a:t>watch?v</a:t>
            </a:r>
            <a:r>
              <a:rPr lang="en-GB" sz="1200" b="0" i="0" u="none" strike="noStrike" kern="1200" dirty="0">
                <a:solidFill>
                  <a:schemeClr val="tx1"/>
                </a:solidFill>
                <a:effectLst/>
                <a:latin typeface="+mn-lt"/>
                <a:ea typeface="+mn-ea"/>
                <a:cs typeface="+mn-cs"/>
              </a:rPr>
              <a:t>=wmDxJrggie8</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dirty="0">
                <a:solidFill>
                  <a:schemeClr val="tx1"/>
                </a:solidFill>
                <a:effectLst/>
                <a:latin typeface="+mn-lt"/>
                <a:ea typeface="+mn-ea"/>
                <a:cs typeface="+mn-cs"/>
              </a:rPr>
              <a:t>Beyonce - Daddy Lessons </a:t>
            </a:r>
            <a:r>
              <a:rPr lang="en-GB" dirty="0"/>
              <a:t>https://</a:t>
            </a:r>
            <a:r>
              <a:rPr lang="en-GB" dirty="0" err="1"/>
              <a:t>www.youtube.com</a:t>
            </a:r>
            <a:r>
              <a:rPr lang="en-GB" dirty="0"/>
              <a:t>/</a:t>
            </a:r>
            <a:r>
              <a:rPr lang="en-GB" dirty="0" err="1"/>
              <a:t>watch?v</a:t>
            </a:r>
            <a:r>
              <a:rPr lang="en-GB" dirty="0"/>
              <a:t>=ZRn6oTAdMGs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H" dirty="0"/>
          </a:p>
        </p:txBody>
      </p:sp>
      <p:sp>
        <p:nvSpPr>
          <p:cNvPr id="4" name="Slide Number Placeholder 3"/>
          <p:cNvSpPr>
            <a:spLocks noGrp="1"/>
          </p:cNvSpPr>
          <p:nvPr>
            <p:ph type="sldNum" sz="quarter" idx="5"/>
          </p:nvPr>
        </p:nvSpPr>
        <p:spPr/>
        <p:txBody>
          <a:bodyPr/>
          <a:lstStyle/>
          <a:p>
            <a:fld id="{A132A369-4BD3-2945-8DCE-810257A9825C}" type="slidenum">
              <a:rPr lang="en-GH" smtClean="0"/>
              <a:t>1</a:t>
            </a:fld>
            <a:endParaRPr lang="en-GH"/>
          </a:p>
        </p:txBody>
      </p:sp>
    </p:spTree>
    <p:extLst>
      <p:ext uri="{BB962C8B-B14F-4D97-AF65-F5344CB8AC3E}">
        <p14:creationId xmlns:p14="http://schemas.microsoft.com/office/powerpoint/2010/main" val="42552466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H" dirty="0"/>
          </a:p>
        </p:txBody>
      </p:sp>
      <p:sp>
        <p:nvSpPr>
          <p:cNvPr id="4" name="Slide Number Placeholder 3"/>
          <p:cNvSpPr>
            <a:spLocks noGrp="1"/>
          </p:cNvSpPr>
          <p:nvPr>
            <p:ph type="sldNum" sz="quarter" idx="5"/>
          </p:nvPr>
        </p:nvSpPr>
        <p:spPr/>
        <p:txBody>
          <a:bodyPr/>
          <a:lstStyle/>
          <a:p>
            <a:fld id="{A132A369-4BD3-2945-8DCE-810257A9825C}" type="slidenum">
              <a:rPr lang="en-GH" smtClean="0"/>
              <a:t>2</a:t>
            </a:fld>
            <a:endParaRPr lang="en-GH"/>
          </a:p>
        </p:txBody>
      </p:sp>
    </p:spTree>
    <p:extLst>
      <p:ext uri="{BB962C8B-B14F-4D97-AF65-F5344CB8AC3E}">
        <p14:creationId xmlns:p14="http://schemas.microsoft.com/office/powerpoint/2010/main" val="23382603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H" dirty="0"/>
              <a:t>As with yesterday’s workshop, today’s session is designed using our Community Change Model. This is our approach to analyize and address any problem of concern. It involves the integration of three components (questions – statement of inquiry; references – sources of information that provides answers to the questio</a:t>
            </a:r>
            <a:r>
              <a:rPr lang="en-GB" dirty="0"/>
              <a:t>ns</a:t>
            </a:r>
            <a:r>
              <a:rPr lang="en-GH" dirty="0"/>
              <a:t>; and exercises – activities that engage participants in exploring references and expressing their findings). These three components navigate six sequential phases towards preparing communities to make informed decisions and to take strategic action towards effectively addressing their issue of concern. Ultimately, the Community Change Model builds the capacity of individuals and organizations to engage in critical thinking, research, and strategic planning towards becoming effective leaders of their community. Today, we ill apply the last two phases of the Community Change Model to the selected issue of barriers to father engagement. </a:t>
            </a:r>
          </a:p>
          <a:p>
            <a:endParaRPr lang="en-GH" dirty="0"/>
          </a:p>
        </p:txBody>
      </p:sp>
      <p:sp>
        <p:nvSpPr>
          <p:cNvPr id="4" name="Slide Number Placeholder 3"/>
          <p:cNvSpPr>
            <a:spLocks noGrp="1"/>
          </p:cNvSpPr>
          <p:nvPr>
            <p:ph type="sldNum" sz="quarter" idx="5"/>
          </p:nvPr>
        </p:nvSpPr>
        <p:spPr/>
        <p:txBody>
          <a:bodyPr/>
          <a:lstStyle/>
          <a:p>
            <a:fld id="{A132A369-4BD3-2945-8DCE-810257A9825C}" type="slidenum">
              <a:rPr lang="en-GH" smtClean="0"/>
              <a:t>3</a:t>
            </a:fld>
            <a:endParaRPr lang="en-GH"/>
          </a:p>
        </p:txBody>
      </p:sp>
    </p:spTree>
    <p:extLst>
      <p:ext uri="{BB962C8B-B14F-4D97-AF65-F5344CB8AC3E}">
        <p14:creationId xmlns:p14="http://schemas.microsoft.com/office/powerpoint/2010/main" val="41301168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will also use Head Start’s Parent, Family and Community Engagement (PFCE) Framework throughout the next two days. Each column of the PFCE Framework represents an area to guide critical thinking and strategic planning towards meeting their fatherhood engagement requirements. </a:t>
            </a:r>
            <a:endParaRPr lang="en-GH" dirty="0"/>
          </a:p>
          <a:p>
            <a:endParaRPr lang="en-GH" dirty="0"/>
          </a:p>
        </p:txBody>
      </p:sp>
      <p:sp>
        <p:nvSpPr>
          <p:cNvPr id="4" name="Slide Number Placeholder 3"/>
          <p:cNvSpPr>
            <a:spLocks noGrp="1"/>
          </p:cNvSpPr>
          <p:nvPr>
            <p:ph type="sldNum" sz="quarter" idx="5"/>
          </p:nvPr>
        </p:nvSpPr>
        <p:spPr/>
        <p:txBody>
          <a:bodyPr/>
          <a:lstStyle/>
          <a:p>
            <a:fld id="{A132A369-4BD3-2945-8DCE-810257A9825C}" type="slidenum">
              <a:rPr lang="en-GH" smtClean="0"/>
              <a:t>4</a:t>
            </a:fld>
            <a:endParaRPr lang="en-GH"/>
          </a:p>
        </p:txBody>
      </p:sp>
    </p:spTree>
    <p:extLst>
      <p:ext uri="{BB962C8B-B14F-4D97-AF65-F5344CB8AC3E}">
        <p14:creationId xmlns:p14="http://schemas.microsoft.com/office/powerpoint/2010/main" val="8460264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H" dirty="0"/>
              <a:t>As with yesterday’s workshop, today’s session is designed using our Community Change Model. This is our approach to analyize and address any problem of concern. It involves the integration of three components (questions – statement of inquiry; references – sources of information that provides answers to the questio</a:t>
            </a:r>
            <a:r>
              <a:rPr lang="en-GB" dirty="0"/>
              <a:t>ns</a:t>
            </a:r>
            <a:r>
              <a:rPr lang="en-GH" dirty="0"/>
              <a:t>; and exercises – activities that engage participants in exploring references and expressing their findings). These three components navigate six sequential phases towards preparing communities to make informed decisions and to take strategic action towards effectively addressing their issue of concern. Ultimately, the Community Change Model builds the capacity of individuals and organizations to engage in critical thinking, research, and strategic planning towards becoming effective leaders of their community. Today, we ill apply the last two phases of the Community Change Model to the selected issue of barriers to father engagement. </a:t>
            </a:r>
          </a:p>
          <a:p>
            <a:endParaRPr lang="en-GH" dirty="0"/>
          </a:p>
        </p:txBody>
      </p:sp>
      <p:sp>
        <p:nvSpPr>
          <p:cNvPr id="4" name="Slide Number Placeholder 3"/>
          <p:cNvSpPr>
            <a:spLocks noGrp="1"/>
          </p:cNvSpPr>
          <p:nvPr>
            <p:ph type="sldNum" sz="quarter" idx="5"/>
          </p:nvPr>
        </p:nvSpPr>
        <p:spPr/>
        <p:txBody>
          <a:bodyPr/>
          <a:lstStyle/>
          <a:p>
            <a:fld id="{A132A369-4BD3-2945-8DCE-810257A9825C}" type="slidenum">
              <a:rPr lang="en-GH" smtClean="0"/>
              <a:t>5</a:t>
            </a:fld>
            <a:endParaRPr lang="en-GH"/>
          </a:p>
        </p:txBody>
      </p:sp>
    </p:spTree>
    <p:extLst>
      <p:ext uri="{BB962C8B-B14F-4D97-AF65-F5344CB8AC3E}">
        <p14:creationId xmlns:p14="http://schemas.microsoft.com/office/powerpoint/2010/main" val="28834828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H" dirty="0"/>
          </a:p>
        </p:txBody>
      </p:sp>
      <p:sp>
        <p:nvSpPr>
          <p:cNvPr id="4" name="Slide Number Placeholder 3"/>
          <p:cNvSpPr>
            <a:spLocks noGrp="1"/>
          </p:cNvSpPr>
          <p:nvPr>
            <p:ph type="sldNum" sz="quarter" idx="5"/>
          </p:nvPr>
        </p:nvSpPr>
        <p:spPr/>
        <p:txBody>
          <a:bodyPr/>
          <a:lstStyle/>
          <a:p>
            <a:fld id="{A132A369-4BD3-2945-8DCE-810257A9825C}" type="slidenum">
              <a:rPr lang="en-GH" smtClean="0"/>
              <a:t>6</a:t>
            </a:fld>
            <a:endParaRPr lang="en-GH"/>
          </a:p>
        </p:txBody>
      </p:sp>
    </p:spTree>
    <p:extLst>
      <p:ext uri="{BB962C8B-B14F-4D97-AF65-F5344CB8AC3E}">
        <p14:creationId xmlns:p14="http://schemas.microsoft.com/office/powerpoint/2010/main" val="32024600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effectLst/>
                <a:latin typeface="Arial" panose="020B0604020202020204" pitchFamily="34" charset="0"/>
                <a:ea typeface="Palatino" pitchFamily="2" charset="77"/>
                <a:cs typeface="Arial" panose="020B0604020202020204" pitchFamily="34" charset="0"/>
              </a:rPr>
              <a:t>REFERENCE:  </a:t>
            </a:r>
            <a:r>
              <a:rPr lang="en-GB" sz="1200" dirty="0">
                <a:effectLst/>
                <a:latin typeface="Arial" panose="020B0604020202020204" pitchFamily="34" charset="0"/>
                <a:ea typeface="Calibri" panose="020F0502020204030204" pitchFamily="34" charset="0"/>
                <a:cs typeface="Arial" panose="020B0604020202020204" pitchFamily="34" charset="0"/>
              </a:rPr>
              <a:t>Head Start Parent, Family, and Community Engagement Framework: An Overview for Parents </a:t>
            </a:r>
            <a:r>
              <a:rPr lang="en-GB" sz="1200" kern="1200" dirty="0">
                <a:effectLst/>
                <a:latin typeface="Arial" panose="020B0604020202020204" pitchFamily="34" charset="0"/>
                <a:ea typeface="Palatino" pitchFamily="2" charset="77"/>
                <a:cs typeface="Arial" panose="020B0604020202020204" pitchFamily="34" charset="0"/>
              </a:rPr>
              <a:t>https://</a:t>
            </a:r>
            <a:r>
              <a:rPr lang="en-GB" sz="1200" kern="1200" dirty="0" err="1">
                <a:effectLst/>
                <a:latin typeface="Arial" panose="020B0604020202020204" pitchFamily="34" charset="0"/>
                <a:ea typeface="Palatino" pitchFamily="2" charset="77"/>
                <a:cs typeface="Arial" panose="020B0604020202020204" pitchFamily="34" charset="0"/>
              </a:rPr>
              <a:t>eclkc.ohs.acf.hhs.gov</a:t>
            </a:r>
            <a:r>
              <a:rPr lang="en-GB" sz="1200" kern="1200" dirty="0">
                <a:effectLst/>
                <a:latin typeface="Arial" panose="020B0604020202020204" pitchFamily="34" charset="0"/>
                <a:ea typeface="Palatino" pitchFamily="2" charset="77"/>
                <a:cs typeface="Arial" panose="020B0604020202020204" pitchFamily="34" charset="0"/>
              </a:rPr>
              <a:t>/sites/default/files/pdf/</a:t>
            </a:r>
            <a:r>
              <a:rPr lang="en-GB" sz="1200" kern="1200" dirty="0" err="1">
                <a:effectLst/>
                <a:latin typeface="Arial" panose="020B0604020202020204" pitchFamily="34" charset="0"/>
                <a:ea typeface="Palatino" pitchFamily="2" charset="77"/>
                <a:cs typeface="Arial" panose="020B0604020202020204" pitchFamily="34" charset="0"/>
              </a:rPr>
              <a:t>hs</a:t>
            </a:r>
            <a:r>
              <a:rPr lang="en-GB" sz="1200" kern="1200" dirty="0">
                <a:effectLst/>
                <a:latin typeface="Arial" panose="020B0604020202020204" pitchFamily="34" charset="0"/>
                <a:ea typeface="Palatino" pitchFamily="2" charset="77"/>
                <a:cs typeface="Arial" panose="020B0604020202020204" pitchFamily="34" charset="0"/>
              </a:rPr>
              <a:t>-</a:t>
            </a:r>
            <a:r>
              <a:rPr lang="en-GB" sz="1200" kern="1200" dirty="0" err="1">
                <a:effectLst/>
                <a:latin typeface="Arial" panose="020B0604020202020204" pitchFamily="34" charset="0"/>
                <a:ea typeface="Palatino" pitchFamily="2" charset="77"/>
                <a:cs typeface="Arial" panose="020B0604020202020204" pitchFamily="34" charset="0"/>
              </a:rPr>
              <a:t>pfce</a:t>
            </a:r>
            <a:r>
              <a:rPr lang="en-GB" sz="1200" kern="1200" dirty="0">
                <a:effectLst/>
                <a:latin typeface="Arial" panose="020B0604020202020204" pitchFamily="34" charset="0"/>
                <a:ea typeface="Palatino" pitchFamily="2" charset="77"/>
                <a:cs typeface="Arial" panose="020B0604020202020204" pitchFamily="34" charset="0"/>
              </a:rPr>
              <a:t>-framework-overview-for-parents-</a:t>
            </a:r>
            <a:r>
              <a:rPr lang="en-GB" sz="1200" kern="1200" dirty="0" err="1">
                <a:effectLst/>
                <a:latin typeface="Arial" panose="020B0604020202020204" pitchFamily="34" charset="0"/>
                <a:ea typeface="Palatino" pitchFamily="2" charset="77"/>
                <a:cs typeface="Arial" panose="020B0604020202020204" pitchFamily="34" charset="0"/>
              </a:rPr>
              <a:t>eng.pdf</a:t>
            </a:r>
            <a:endParaRPr lang="en-GH" sz="1200" dirty="0">
              <a:effectLst/>
              <a:latin typeface="Arial" panose="020B0604020202020204" pitchFamily="34" charset="0"/>
              <a:ea typeface="Times New Roman" panose="02020603050405020304" pitchFamily="18" charset="0"/>
              <a:cs typeface="Arial" panose="020B0604020202020204" pitchFamily="34" charset="0"/>
            </a:endParaRPr>
          </a:p>
          <a:p>
            <a:pPr marL="0" marR="0">
              <a:spcBef>
                <a:spcPts val="0"/>
              </a:spcBef>
              <a:spcAft>
                <a:spcPts val="0"/>
              </a:spcAft>
            </a:pPr>
            <a:r>
              <a:rPr lang="en-GB" sz="1200" b="1" kern="1200" dirty="0">
                <a:effectLst/>
                <a:latin typeface="Arial" panose="020B0604020202020204" pitchFamily="34" charset="0"/>
                <a:ea typeface="Palatino" pitchFamily="2" charset="77"/>
                <a:cs typeface="Arial" panose="020B0604020202020204" pitchFamily="34" charset="0"/>
              </a:rPr>
              <a:t>EXERCISE 11 (45 minutes) </a:t>
            </a:r>
            <a:r>
              <a:rPr lang="en-GB" sz="1200" i="1" kern="1200" dirty="0">
                <a:effectLst/>
                <a:latin typeface="Arial" panose="020B0604020202020204" pitchFamily="34" charset="0"/>
                <a:ea typeface="Palatino" pitchFamily="2" charset="77"/>
                <a:cs typeface="Arial" panose="020B0604020202020204" pitchFamily="34" charset="0"/>
              </a:rPr>
              <a:t>The People’s Court. Each Framework team will convene to review and research information (15 minutes) make a case, with evidence, to explain what their assigned component of the Framework is, why is it so important (3-5 minutes each) to father engagement, and why it should receive the most focus of the organization’s resources. They may call on witnesses from their own group to make their case. The judge and jury will be a panel of volunteer participants who will decide which team will win, based on the strength of their argument.  </a:t>
            </a:r>
            <a:endParaRPr lang="en-GH" sz="1200" dirty="0">
              <a:effectLst/>
              <a:latin typeface="Arial" panose="020B0604020202020204" pitchFamily="34" charset="0"/>
              <a:ea typeface="Times New Roman" panose="02020603050405020304" pitchFamily="18" charset="0"/>
              <a:cs typeface="Arial" panose="020B0604020202020204" pitchFamily="34" charset="0"/>
            </a:endParaRPr>
          </a:p>
          <a:p>
            <a:endParaRPr lang="en-GH" dirty="0"/>
          </a:p>
        </p:txBody>
      </p:sp>
      <p:sp>
        <p:nvSpPr>
          <p:cNvPr id="4" name="Slide Number Placeholder 3"/>
          <p:cNvSpPr>
            <a:spLocks noGrp="1"/>
          </p:cNvSpPr>
          <p:nvPr>
            <p:ph type="sldNum" sz="quarter" idx="5"/>
          </p:nvPr>
        </p:nvSpPr>
        <p:spPr/>
        <p:txBody>
          <a:bodyPr/>
          <a:lstStyle/>
          <a:p>
            <a:fld id="{B8873049-51D0-AC42-94BD-AD703A6FDC6A}" type="slidenum">
              <a:rPr lang="en-GH" smtClean="0"/>
              <a:t>7</a:t>
            </a:fld>
            <a:endParaRPr lang="en-GH"/>
          </a:p>
        </p:txBody>
      </p:sp>
    </p:spTree>
    <p:extLst>
      <p:ext uri="{BB962C8B-B14F-4D97-AF65-F5344CB8AC3E}">
        <p14:creationId xmlns:p14="http://schemas.microsoft.com/office/powerpoint/2010/main" val="32594967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GB" i="1" kern="1200" dirty="0">
                <a:solidFill>
                  <a:srgbClr val="000000"/>
                </a:solidFill>
                <a:effectLst/>
                <a:highlight>
                  <a:srgbClr val="00FF00"/>
                </a:highlight>
                <a:latin typeface="Times New Roman" panose="02020603050405020304" pitchFamily="18" charset="0"/>
                <a:ea typeface="Palatino" pitchFamily="2" charset="77"/>
              </a:rPr>
              <a:t>The host must take a screenshot of the answers before starting this game. The host will click the link, then click “Play Game”. Then, the host will click “Launch Game” under the “Basic” option. The host will explain the participants that all of the answers and the points for each are based on the responses and percentages of the answers the program leaders and family workers gave for the needs assessment last month. Each team will be separated into a breakout room and have one minute to assign a different number beginning with one in an ascending sequence to each of their members. Once done, the teams will return to the main meeting room to begin the game. At the start of each round, the host will call out a number. Only the participant from each team who is assigned to the number called will compete in that round. The host will click the “Q” icon to call up the question. As soon as the question appears, they should type their response. The participants will be advised that the first person who types in the chat the answer with the highest point, wins those points. Referring to the screenshot of the answers, the host clicks on the “A” icon to reveal the hidden responses as the correct answers are given. The next numbered participant in the sequence from their team with the will be able to respond. The team with the most points after all five rounds wins!!!</a:t>
            </a:r>
            <a:endParaRPr lang="en-GH" dirty="0">
              <a:effectLst/>
              <a:latin typeface="Times New Roman" panose="02020603050405020304" pitchFamily="18" charset="0"/>
              <a:ea typeface="Times New Roman" panose="02020603050405020304" pitchFamily="18" charset="0"/>
            </a:endParaRPr>
          </a:p>
          <a:p>
            <a:endParaRPr lang="en-GH" b="0" dirty="0"/>
          </a:p>
        </p:txBody>
      </p:sp>
      <p:sp>
        <p:nvSpPr>
          <p:cNvPr id="4" name="Slide Number Placeholder 3"/>
          <p:cNvSpPr>
            <a:spLocks noGrp="1"/>
          </p:cNvSpPr>
          <p:nvPr>
            <p:ph type="sldNum" sz="quarter" idx="5"/>
          </p:nvPr>
        </p:nvSpPr>
        <p:spPr/>
        <p:txBody>
          <a:bodyPr/>
          <a:lstStyle/>
          <a:p>
            <a:fld id="{B8873049-51D0-AC42-94BD-AD703A6FDC6A}" type="slidenum">
              <a:rPr lang="en-GH" smtClean="0"/>
              <a:t>8</a:t>
            </a:fld>
            <a:endParaRPr lang="en-GH"/>
          </a:p>
        </p:txBody>
      </p:sp>
    </p:spTree>
    <p:extLst>
      <p:ext uri="{BB962C8B-B14F-4D97-AF65-F5344CB8AC3E}">
        <p14:creationId xmlns:p14="http://schemas.microsoft.com/office/powerpoint/2010/main" val="20584564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GB" sz="1200" b="1" kern="1200" dirty="0">
                <a:effectLst/>
                <a:highlight>
                  <a:srgbClr val="00FF00"/>
                </a:highlight>
                <a:latin typeface="Times New Roman" panose="02020603050405020304" pitchFamily="18" charset="0"/>
                <a:ea typeface="Palatino" pitchFamily="2" charset="77"/>
              </a:rPr>
              <a:t>REFERENCES</a:t>
            </a:r>
            <a:endParaRPr lang="en-GH" sz="1200" b="1"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itchFamily="2" charset="2"/>
              <a:buChar char=""/>
            </a:pPr>
            <a:r>
              <a:rPr lang="en-GB" sz="1200" b="0" kern="1200" dirty="0">
                <a:effectLst/>
                <a:highlight>
                  <a:srgbClr val="00FF00"/>
                </a:highlight>
                <a:latin typeface="Times New Roman" panose="02020603050405020304" pitchFamily="18" charset="0"/>
                <a:ea typeface="Palatino" pitchFamily="2" charset="77"/>
              </a:rPr>
              <a:t>Participants</a:t>
            </a:r>
            <a:endParaRPr lang="en-GH" sz="1200" b="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itchFamily="2" charset="2"/>
              <a:buChar char=""/>
            </a:pPr>
            <a:r>
              <a:rPr lang="en-GB" sz="1200" b="0" kern="1200" dirty="0">
                <a:effectLst/>
                <a:highlight>
                  <a:srgbClr val="00FF00"/>
                </a:highlight>
                <a:latin typeface="Times New Roman" panose="02020603050405020304" pitchFamily="18" charset="0"/>
                <a:ea typeface="Palatino" pitchFamily="2" charset="77"/>
              </a:rPr>
              <a:t>Responses from needs assessment (</a:t>
            </a:r>
            <a:r>
              <a:rPr lang="en-GB" sz="1200" b="0" u="sng" kern="1200" dirty="0">
                <a:effectLst/>
                <a:highlight>
                  <a:srgbClr val="00FF00"/>
                </a:highlight>
                <a:latin typeface="Times New Roman" panose="02020603050405020304" pitchFamily="18" charset="0"/>
                <a:ea typeface="Palatino" pitchFamily="2" charset="77"/>
                <a:hlinkClick r:id="rId3">
                  <a:extLst>
                    <a:ext uri="{A12FA001-AC4F-418D-AE19-62706E023703}">
                      <ahyp:hlinkClr xmlns:ahyp="http://schemas.microsoft.com/office/drawing/2018/hyperlinkcolor" val="tx"/>
                    </a:ext>
                  </a:extLst>
                </a:hlinkClick>
              </a:rPr>
              <a:t>https://docs.google.com/forms/d/118KjOPQAkcG4aCgGXIxa9JME_8TGJg5wgJIyTrFuCeQ/edit#responses</a:t>
            </a:r>
            <a:r>
              <a:rPr lang="en-GB" sz="1200" b="0" kern="1200" dirty="0">
                <a:effectLst/>
                <a:highlight>
                  <a:srgbClr val="00FF00"/>
                </a:highlight>
                <a:latin typeface="Times New Roman" panose="02020603050405020304" pitchFamily="18" charset="0"/>
                <a:ea typeface="Palatino" pitchFamily="2" charset="77"/>
              </a:rPr>
              <a:t>)</a:t>
            </a:r>
            <a:endParaRPr lang="en-GH" sz="1200" b="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GB" sz="1200" b="1" kern="1200" dirty="0">
                <a:effectLst/>
                <a:highlight>
                  <a:srgbClr val="00FF00"/>
                </a:highlight>
                <a:latin typeface="Times New Roman" panose="02020603050405020304" pitchFamily="18" charset="0"/>
                <a:ea typeface="Palatino" pitchFamily="2" charset="77"/>
              </a:rPr>
              <a:t>RESOURCE: </a:t>
            </a:r>
            <a:r>
              <a:rPr lang="en-GB" sz="1200" b="0" kern="1200" dirty="0">
                <a:effectLst/>
                <a:highlight>
                  <a:srgbClr val="00FF00"/>
                </a:highlight>
                <a:latin typeface="Times New Roman" panose="02020603050405020304" pitchFamily="18" charset="0"/>
                <a:ea typeface="Palatino" pitchFamily="2" charset="77"/>
              </a:rPr>
              <a:t>Trivia Maker: </a:t>
            </a:r>
            <a:r>
              <a:rPr lang="en-GB" sz="1200" b="0" u="sng" dirty="0">
                <a:effectLst/>
                <a:highlight>
                  <a:srgbClr val="00FF00"/>
                </a:highlight>
                <a:latin typeface="Times New Roman" panose="02020603050405020304" pitchFamily="18" charset="0"/>
                <a:ea typeface="Times New Roman" panose="02020603050405020304" pitchFamily="18" charset="0"/>
                <a:hlinkClick r:id="rId4">
                  <a:extLst>
                    <a:ext uri="{A12FA001-AC4F-418D-AE19-62706E023703}">
                      <ahyp:hlinkClr xmlns:ahyp="http://schemas.microsoft.com/office/drawing/2018/hyperlinkcolor" val="tx"/>
                    </a:ext>
                  </a:extLst>
                </a:hlinkClick>
              </a:rPr>
              <a:t>https://www.triviamaker.com/game-preview/game/FF20220227164594306974264-Father-Engagement-Strategies</a:t>
            </a:r>
            <a:endParaRPr lang="en-GH" sz="1200" b="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GB" b="1" dirty="0">
                <a:effectLst/>
                <a:highlight>
                  <a:srgbClr val="00FF00"/>
                </a:highlight>
                <a:latin typeface="Times New Roman" panose="02020603050405020304" pitchFamily="18" charset="0"/>
                <a:ea typeface="Times New Roman" panose="02020603050405020304" pitchFamily="18" charset="0"/>
              </a:rPr>
              <a:t>EXERCISE 13 (20 minutes): Family Feud.</a:t>
            </a:r>
            <a:r>
              <a:rPr lang="en-GB" i="1" kern="1200" dirty="0">
                <a:solidFill>
                  <a:srgbClr val="000000"/>
                </a:solidFill>
                <a:effectLst/>
                <a:highlight>
                  <a:srgbClr val="00FF00"/>
                </a:highlight>
                <a:latin typeface="Times New Roman" panose="02020603050405020304" pitchFamily="18" charset="0"/>
                <a:ea typeface="Palatino" pitchFamily="2" charset="77"/>
              </a:rPr>
              <a:t> Prior to the game, the host should practice the game controls, and get a snapshot of the hidden answers for each round. The host will break the participants into four groups or teams, according to the PFCE Framework:</a:t>
            </a:r>
            <a:endParaRPr lang="en-GH"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GB" b="1" i="1" kern="1200" dirty="0">
                <a:solidFill>
                  <a:srgbClr val="000000"/>
                </a:solidFill>
                <a:effectLst/>
                <a:highlight>
                  <a:srgbClr val="00FF00"/>
                </a:highlight>
                <a:latin typeface="Times New Roman" panose="02020603050405020304" pitchFamily="18" charset="0"/>
                <a:ea typeface="Palatino" pitchFamily="2" charset="77"/>
              </a:rPr>
              <a:t>Team 1 = </a:t>
            </a:r>
            <a:r>
              <a:rPr lang="en-US" b="1" dirty="0">
                <a:effectLst/>
                <a:highlight>
                  <a:srgbClr val="00FF00"/>
                </a:highlight>
                <a:latin typeface="Times New Roman" panose="02020603050405020304" pitchFamily="18" charset="0"/>
                <a:ea typeface="Times New Roman" panose="02020603050405020304" pitchFamily="18" charset="0"/>
              </a:rPr>
              <a:t>Foundations; Team 2 = Impacts; Team 3 = Family Outcomes</a:t>
            </a:r>
            <a:endParaRPr lang="en-GH"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b="1" dirty="0">
                <a:effectLst/>
                <a:highlight>
                  <a:srgbClr val="00FF00"/>
                </a:highlight>
                <a:latin typeface="Times New Roman" panose="02020603050405020304" pitchFamily="18" charset="0"/>
                <a:ea typeface="Times New Roman" panose="02020603050405020304" pitchFamily="18" charset="0"/>
              </a:rPr>
              <a:t>Team 4 = Child Outcomes</a:t>
            </a:r>
            <a:endParaRPr lang="en-GH"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GB" i="1" kern="1200" dirty="0">
                <a:solidFill>
                  <a:srgbClr val="000000"/>
                </a:solidFill>
                <a:effectLst/>
                <a:highlight>
                  <a:srgbClr val="00FF00"/>
                </a:highlight>
                <a:latin typeface="Times New Roman" panose="02020603050405020304" pitchFamily="18" charset="0"/>
                <a:ea typeface="Palatino" pitchFamily="2" charset="77"/>
              </a:rPr>
              <a:t>The host must take a screenshot of the answers before starting this game. The host will click the link, then click “Play Game”. Then, the host will click “Launch Game” under the “Basic” option. The host will explain the participants that all of the answers and the points for each are based on the responses and percentages of the answers the program leaders and family workers gave for the needs assessment last month. Each team will be separated into a breakout room and have one minute to assign a different number beginning with one in an ascending sequence to each of their members. Once done, the teams will return to the main meeting room to begin the game. At the start of each round, the host will call out a number. Only the participant from each team who is assigned to the number called will compete in that round. The host will click the “Q” icon to call up the question. As soon as the question appears, they should type their response. The participants will be advised that the first person who types in the chat the answer with the highest point, wins those points. Referring to the screenshot of the answers, the host clicks on the “A” icon to reveal the hidden responses as the correct answers are given. The next numbered participant in the sequence from their team with the will be able to respond. The team with the most points after all five rounds wins!!!</a:t>
            </a:r>
            <a:endParaRPr lang="en-GH" dirty="0">
              <a:effectLst/>
              <a:latin typeface="Times New Roman" panose="02020603050405020304" pitchFamily="18" charset="0"/>
              <a:ea typeface="Times New Roman" panose="02020603050405020304" pitchFamily="18" charset="0"/>
            </a:endParaRPr>
          </a:p>
          <a:p>
            <a:endParaRPr lang="en-GH" b="0" dirty="0"/>
          </a:p>
        </p:txBody>
      </p:sp>
      <p:sp>
        <p:nvSpPr>
          <p:cNvPr id="4" name="Slide Number Placeholder 3"/>
          <p:cNvSpPr>
            <a:spLocks noGrp="1"/>
          </p:cNvSpPr>
          <p:nvPr>
            <p:ph type="sldNum" sz="quarter" idx="5"/>
          </p:nvPr>
        </p:nvSpPr>
        <p:spPr/>
        <p:txBody>
          <a:bodyPr/>
          <a:lstStyle/>
          <a:p>
            <a:fld id="{B8873049-51D0-AC42-94BD-AD703A6FDC6A}" type="slidenum">
              <a:rPr lang="en-GH" smtClean="0"/>
              <a:t>9</a:t>
            </a:fld>
            <a:endParaRPr lang="en-GH"/>
          </a:p>
        </p:txBody>
      </p:sp>
    </p:spTree>
    <p:extLst>
      <p:ext uri="{BB962C8B-B14F-4D97-AF65-F5344CB8AC3E}">
        <p14:creationId xmlns:p14="http://schemas.microsoft.com/office/powerpoint/2010/main" val="37901202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H" dirty="0"/>
          </a:p>
        </p:txBody>
      </p:sp>
      <p:sp>
        <p:nvSpPr>
          <p:cNvPr id="4" name="Slide Number Placeholder 3"/>
          <p:cNvSpPr>
            <a:spLocks noGrp="1"/>
          </p:cNvSpPr>
          <p:nvPr>
            <p:ph type="sldNum" sz="quarter" idx="5"/>
          </p:nvPr>
        </p:nvSpPr>
        <p:spPr/>
        <p:txBody>
          <a:bodyPr/>
          <a:lstStyle/>
          <a:p>
            <a:fld id="{A132A369-4BD3-2945-8DCE-810257A9825C}" type="slidenum">
              <a:rPr lang="en-GH" smtClean="0"/>
              <a:t>10</a:t>
            </a:fld>
            <a:endParaRPr lang="en-GH"/>
          </a:p>
        </p:txBody>
      </p:sp>
    </p:spTree>
    <p:extLst>
      <p:ext uri="{BB962C8B-B14F-4D97-AF65-F5344CB8AC3E}">
        <p14:creationId xmlns:p14="http://schemas.microsoft.com/office/powerpoint/2010/main" val="14912818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GB" sz="1200" b="1" kern="1200" dirty="0">
                <a:solidFill>
                  <a:srgbClr val="FF0000"/>
                </a:solidFill>
                <a:effectLst/>
                <a:highlight>
                  <a:srgbClr val="00FF00"/>
                </a:highlight>
                <a:latin typeface="Times New Roman" panose="02020603050405020304" pitchFamily="18" charset="0"/>
                <a:ea typeface="Palatino" pitchFamily="2" charset="77"/>
              </a:rPr>
              <a:t>REFERENCES</a:t>
            </a:r>
            <a:endParaRPr lang="en-GH" sz="12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itchFamily="2" charset="2"/>
              <a:buChar char=""/>
            </a:pPr>
            <a:r>
              <a:rPr lang="en-GB" sz="1200" b="1" dirty="0">
                <a:effectLst/>
                <a:highlight>
                  <a:srgbClr val="00FF00"/>
                </a:highlight>
                <a:latin typeface="Times New Roman" panose="02020603050405020304" pitchFamily="18" charset="0"/>
                <a:ea typeface="Calibri" panose="020F0502020204030204" pitchFamily="34" charset="0"/>
              </a:rPr>
              <a:t>Program Strategies to Provide Access and Continuity of Services to Fathers (Impacts)</a:t>
            </a:r>
            <a:endParaRPr lang="en-GH" sz="1200" dirty="0">
              <a:effectLst/>
              <a:latin typeface="Times New Roman" panose="02020603050405020304" pitchFamily="18" charset="0"/>
              <a:ea typeface="Times New Roman" panose="02020603050405020304" pitchFamily="18" charset="0"/>
            </a:endParaRPr>
          </a:p>
          <a:p>
            <a:pPr marL="457200" marR="0">
              <a:spcBef>
                <a:spcPts val="0"/>
              </a:spcBef>
              <a:spcAft>
                <a:spcPts val="0"/>
              </a:spcAft>
            </a:pPr>
            <a:r>
              <a:rPr lang="en-GB" sz="1200" u="sng" dirty="0">
                <a:solidFill>
                  <a:srgbClr val="DCA10D"/>
                </a:solidFill>
                <a:effectLst/>
                <a:highlight>
                  <a:srgbClr val="00FF00"/>
                </a:highlight>
                <a:latin typeface="Times New Roman" panose="02020603050405020304" pitchFamily="18" charset="0"/>
                <a:ea typeface="Calibri" panose="020F0502020204030204" pitchFamily="34" charset="0"/>
                <a:hlinkClick r:id="rId3"/>
              </a:rPr>
              <a:t>https://eclkc.ohs.acf.hhs.gov/sites/default/files/pdf/bt5-feg-program-strategies-provide-access-continuity-services-fathers.pdf</a:t>
            </a:r>
            <a:r>
              <a:rPr lang="en-GB" sz="1200" dirty="0">
                <a:effectLst/>
                <a:highlight>
                  <a:srgbClr val="00FF00"/>
                </a:highlight>
                <a:latin typeface="Times New Roman" panose="02020603050405020304" pitchFamily="18" charset="0"/>
                <a:ea typeface="Calibri" panose="020F0502020204030204" pitchFamily="34" charset="0"/>
              </a:rPr>
              <a:t> </a:t>
            </a:r>
            <a:endParaRPr lang="en-GH" sz="12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itchFamily="2" charset="2"/>
              <a:buChar char=""/>
            </a:pPr>
            <a:r>
              <a:rPr lang="en-GB" sz="1200" b="1" dirty="0">
                <a:effectLst/>
                <a:highlight>
                  <a:srgbClr val="00FF00"/>
                </a:highlight>
                <a:latin typeface="Times New Roman" panose="02020603050405020304" pitchFamily="18" charset="0"/>
                <a:ea typeface="Calibri" panose="020F0502020204030204" pitchFamily="34" charset="0"/>
              </a:rPr>
              <a:t>Program Strategies to Maximize Fathers’ Connections With Community Partners (Impacts)</a:t>
            </a:r>
            <a:endParaRPr lang="en-GH" sz="1200" dirty="0">
              <a:effectLst/>
              <a:latin typeface="Times New Roman" panose="02020603050405020304" pitchFamily="18" charset="0"/>
              <a:ea typeface="Times New Roman" panose="02020603050405020304" pitchFamily="18" charset="0"/>
            </a:endParaRPr>
          </a:p>
          <a:p>
            <a:pPr marL="457200" marR="0">
              <a:spcBef>
                <a:spcPts val="0"/>
              </a:spcBef>
              <a:spcAft>
                <a:spcPts val="0"/>
              </a:spcAft>
            </a:pPr>
            <a:r>
              <a:rPr lang="en-GB" sz="1200" u="sng" dirty="0">
                <a:solidFill>
                  <a:srgbClr val="DCA10D"/>
                </a:solidFill>
                <a:effectLst/>
                <a:highlight>
                  <a:srgbClr val="00FF00"/>
                </a:highlight>
                <a:latin typeface="Times New Roman" panose="02020603050405020304" pitchFamily="18" charset="0"/>
                <a:ea typeface="Calibri" panose="020F0502020204030204" pitchFamily="34" charset="0"/>
                <a:hlinkClick r:id="rId4"/>
              </a:rPr>
              <a:t>https://eclkc.ohs.acf.hhs.gov/sites/default/files/pdf/bt5-feg-program-strategies-maximize-fathers-connections-community-partners.pdf</a:t>
            </a:r>
            <a:r>
              <a:rPr lang="en-GB" sz="1200" dirty="0">
                <a:effectLst/>
                <a:highlight>
                  <a:srgbClr val="00FF00"/>
                </a:highlight>
                <a:latin typeface="Times New Roman" panose="02020603050405020304" pitchFamily="18" charset="0"/>
                <a:ea typeface="Calibri" panose="020F0502020204030204" pitchFamily="34" charset="0"/>
              </a:rPr>
              <a:t> </a:t>
            </a:r>
            <a:endParaRPr lang="en-GH" sz="12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itchFamily="2" charset="2"/>
              <a:buChar char=""/>
            </a:pPr>
            <a:r>
              <a:rPr lang="en-GB" sz="1200" b="1" dirty="0">
                <a:effectLst/>
                <a:highlight>
                  <a:srgbClr val="00FF00"/>
                </a:highlight>
                <a:latin typeface="Times New Roman" panose="02020603050405020304" pitchFamily="18" charset="0"/>
                <a:ea typeface="Calibri" panose="020F0502020204030204" pitchFamily="34" charset="0"/>
              </a:rPr>
              <a:t>Program Strategies to Promote Father Engagement in Their Children’s Teaching and Learning (Child Outcomes)</a:t>
            </a:r>
            <a:endParaRPr lang="en-GH" sz="1200" dirty="0">
              <a:effectLst/>
              <a:latin typeface="Times New Roman" panose="02020603050405020304" pitchFamily="18" charset="0"/>
              <a:ea typeface="Times New Roman" panose="02020603050405020304" pitchFamily="18" charset="0"/>
            </a:endParaRPr>
          </a:p>
          <a:p>
            <a:pPr marL="457200" marR="0">
              <a:spcBef>
                <a:spcPts val="0"/>
              </a:spcBef>
              <a:spcAft>
                <a:spcPts val="0"/>
              </a:spcAft>
            </a:pPr>
            <a:r>
              <a:rPr lang="en-GB" sz="1200" u="sng" dirty="0">
                <a:solidFill>
                  <a:srgbClr val="DCA10D"/>
                </a:solidFill>
                <a:effectLst/>
                <a:highlight>
                  <a:srgbClr val="00FF00"/>
                </a:highlight>
                <a:latin typeface="Times New Roman" panose="02020603050405020304" pitchFamily="18" charset="0"/>
                <a:ea typeface="Calibri" panose="020F0502020204030204" pitchFamily="34" charset="0"/>
                <a:hlinkClick r:id="rId5"/>
              </a:rPr>
              <a:t>https://eclkc.ohs.acf.hhs.gov/sites/default/files/pdf/bt5-feg-program-strategies-promote-father-engagement-childrens-teaching-learning.pdf</a:t>
            </a:r>
            <a:r>
              <a:rPr lang="en-GB" sz="1200" dirty="0">
                <a:effectLst/>
                <a:highlight>
                  <a:srgbClr val="00FF00"/>
                </a:highlight>
                <a:latin typeface="Times New Roman" panose="02020603050405020304" pitchFamily="18" charset="0"/>
                <a:ea typeface="Calibri" panose="020F0502020204030204" pitchFamily="34" charset="0"/>
              </a:rPr>
              <a:t> </a:t>
            </a:r>
            <a:endParaRPr lang="en-GH" sz="12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itchFamily="2" charset="2"/>
              <a:buChar char=""/>
            </a:pPr>
            <a:r>
              <a:rPr lang="en-GB" sz="1200" b="1" dirty="0">
                <a:effectLst/>
                <a:highlight>
                  <a:srgbClr val="00FF00"/>
                </a:highlight>
                <a:latin typeface="Times New Roman" panose="02020603050405020304" pitchFamily="18" charset="0"/>
                <a:ea typeface="Calibri" panose="020F0502020204030204" pitchFamily="34" charset="0"/>
              </a:rPr>
              <a:t>Strategies to Build Partnerships with Fathers (Impacts)</a:t>
            </a:r>
            <a:endParaRPr lang="en-GH" sz="1200" dirty="0">
              <a:effectLst/>
              <a:latin typeface="Times New Roman" panose="02020603050405020304" pitchFamily="18" charset="0"/>
              <a:ea typeface="Times New Roman" panose="02020603050405020304" pitchFamily="18" charset="0"/>
            </a:endParaRPr>
          </a:p>
          <a:p>
            <a:pPr marL="457200" marR="0">
              <a:spcBef>
                <a:spcPts val="0"/>
              </a:spcBef>
              <a:spcAft>
                <a:spcPts val="0"/>
              </a:spcAft>
            </a:pPr>
            <a:r>
              <a:rPr lang="en-GB" sz="1200" u="sng" dirty="0">
                <a:solidFill>
                  <a:srgbClr val="DCA10D"/>
                </a:solidFill>
                <a:effectLst/>
                <a:highlight>
                  <a:srgbClr val="00FF00"/>
                </a:highlight>
                <a:latin typeface="Times New Roman" panose="02020603050405020304" pitchFamily="18" charset="0"/>
                <a:ea typeface="Calibri" panose="020F0502020204030204" pitchFamily="34" charset="0"/>
                <a:hlinkClick r:id="rId6"/>
              </a:rPr>
              <a:t>https://eclkc.ohs.acf.hhs.gov/sites/default/files/pdf/bt5-feg-strategies-to-build-partnership-fathers.pdf</a:t>
            </a:r>
            <a:endParaRPr lang="en-GH" sz="12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itchFamily="2" charset="2"/>
              <a:buChar char=""/>
            </a:pPr>
            <a:r>
              <a:rPr lang="en-GB" sz="1200" b="1" dirty="0">
                <a:effectLst/>
                <a:highlight>
                  <a:srgbClr val="00FF00"/>
                </a:highlight>
                <a:latin typeface="Times New Roman" panose="02020603050405020304" pitchFamily="18" charset="0"/>
                <a:ea typeface="Calibri" panose="020F0502020204030204" pitchFamily="34" charset="0"/>
              </a:rPr>
              <a:t>Professional Development Strategies That Promote Father Engagement (Foundations)</a:t>
            </a:r>
            <a:endParaRPr lang="en-GH" sz="1200" dirty="0">
              <a:effectLst/>
              <a:latin typeface="Times New Roman" panose="02020603050405020304" pitchFamily="18" charset="0"/>
              <a:ea typeface="Times New Roman" panose="02020603050405020304" pitchFamily="18" charset="0"/>
            </a:endParaRPr>
          </a:p>
          <a:p>
            <a:pPr marL="457200" marR="0">
              <a:spcBef>
                <a:spcPts val="0"/>
              </a:spcBef>
              <a:spcAft>
                <a:spcPts val="0"/>
              </a:spcAft>
            </a:pPr>
            <a:r>
              <a:rPr lang="en-GB" sz="1200" u="sng" dirty="0">
                <a:solidFill>
                  <a:srgbClr val="DCA10D"/>
                </a:solidFill>
                <a:effectLst/>
                <a:highlight>
                  <a:srgbClr val="00FF00"/>
                </a:highlight>
                <a:latin typeface="Times New Roman" panose="02020603050405020304" pitchFamily="18" charset="0"/>
                <a:ea typeface="Calibri" panose="020F0502020204030204" pitchFamily="34" charset="0"/>
                <a:hlinkClick r:id="rId7"/>
              </a:rPr>
              <a:t>https://eclkc.ohs.acf.hhs.gov/sites/default/files/pdf/bt5-feg-professional-development-strategies-promote-father-engagement.pdf</a:t>
            </a:r>
            <a:endParaRPr lang="en-GH" sz="12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itchFamily="2" charset="2"/>
              <a:buChar char=""/>
            </a:pPr>
            <a:r>
              <a:rPr lang="en-GB" sz="1200" b="1" dirty="0">
                <a:effectLst/>
                <a:highlight>
                  <a:srgbClr val="00FF00"/>
                </a:highlight>
                <a:latin typeface="Times New Roman" panose="02020603050405020304" pitchFamily="18" charset="0"/>
                <a:ea typeface="Calibri" panose="020F0502020204030204" pitchFamily="34" charset="0"/>
              </a:rPr>
              <a:t>Creating Father-Friendly Environments in Early Childhood Programs (Impacts)</a:t>
            </a:r>
            <a:endParaRPr lang="en-GH" sz="1200" dirty="0">
              <a:effectLst/>
              <a:latin typeface="Times New Roman" panose="02020603050405020304" pitchFamily="18" charset="0"/>
              <a:ea typeface="Times New Roman" panose="02020603050405020304" pitchFamily="18" charset="0"/>
            </a:endParaRPr>
          </a:p>
          <a:p>
            <a:pPr marL="457200" marR="0">
              <a:spcBef>
                <a:spcPts val="0"/>
              </a:spcBef>
              <a:spcAft>
                <a:spcPts val="0"/>
              </a:spcAft>
            </a:pPr>
            <a:r>
              <a:rPr lang="en-GB" sz="1200" u="sng" dirty="0">
                <a:solidFill>
                  <a:srgbClr val="DCA10D"/>
                </a:solidFill>
                <a:effectLst/>
                <a:highlight>
                  <a:srgbClr val="00FF00"/>
                </a:highlight>
                <a:latin typeface="Times New Roman" panose="02020603050405020304" pitchFamily="18" charset="0"/>
                <a:ea typeface="Calibri" panose="020F0502020204030204" pitchFamily="34" charset="0"/>
                <a:hlinkClick r:id="rId8"/>
              </a:rPr>
              <a:t>https://eclkc.ohs.acf.hhs.gov/sites/default/files/pdf/bt5-feg-creating-father-friendly-environments-in-early-childhood-programs.pdf</a:t>
            </a:r>
            <a:endParaRPr lang="en-GH" sz="12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itchFamily="2" charset="2"/>
              <a:buChar char=""/>
            </a:pPr>
            <a:r>
              <a:rPr lang="en-GB" sz="1200" b="1" dirty="0">
                <a:effectLst/>
                <a:highlight>
                  <a:srgbClr val="00FF00"/>
                </a:highlight>
                <a:latin typeface="Times New Roman" panose="02020603050405020304" pitchFamily="18" charset="0"/>
                <a:ea typeface="Calibri" panose="020F0502020204030204" pitchFamily="34" charset="0"/>
              </a:rPr>
              <a:t>Strategies for Program Leaders to Support Father Engagement (Impacts/All)</a:t>
            </a:r>
            <a:endParaRPr lang="en-GH" sz="12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GB" sz="1200" u="sng" dirty="0">
                <a:solidFill>
                  <a:srgbClr val="DCA10D"/>
                </a:solidFill>
                <a:effectLst/>
                <a:highlight>
                  <a:srgbClr val="00FF00"/>
                </a:highlight>
                <a:latin typeface="Times New Roman" panose="02020603050405020304" pitchFamily="18" charset="0"/>
                <a:ea typeface="Calibri" panose="020F0502020204030204" pitchFamily="34" charset="0"/>
                <a:hlinkClick r:id="rId9"/>
              </a:rPr>
              <a:t>https://eclkc.ohs.acf.hhs.gov/sites/default/files/pdf/bt5-feg-strategies-for-program-leaders-support-father-engagement.pdf</a:t>
            </a:r>
            <a:endParaRPr lang="en-GH" sz="1200" dirty="0">
              <a:effectLst/>
              <a:latin typeface="Times New Roman" panose="02020603050405020304" pitchFamily="18" charset="0"/>
              <a:ea typeface="Times New Roman" panose="02020603050405020304" pitchFamily="18" charset="0"/>
            </a:endParaRPr>
          </a:p>
          <a:p>
            <a:r>
              <a:rPr lang="en-GB" sz="1200" b="1" kern="1200" dirty="0">
                <a:solidFill>
                  <a:srgbClr val="000000"/>
                </a:solidFill>
                <a:effectLst/>
                <a:latin typeface="Arial" panose="020B0604020202020204" pitchFamily="34" charset="0"/>
                <a:ea typeface="Palatino" pitchFamily="2" charset="77"/>
                <a:cs typeface="Arial" panose="020B0604020202020204" pitchFamily="34" charset="0"/>
              </a:rPr>
              <a:t>EXERCISE Framework Panel Discussion (30 mins.). </a:t>
            </a:r>
            <a:r>
              <a:rPr lang="en-GB" sz="1200" i="1" kern="1200" dirty="0">
                <a:solidFill>
                  <a:srgbClr val="000000"/>
                </a:solidFill>
                <a:effectLst/>
                <a:latin typeface="Arial" panose="020B0604020202020204" pitchFamily="34" charset="0"/>
                <a:ea typeface="Palatino" pitchFamily="2" charset="77"/>
                <a:cs typeface="Arial" panose="020B0604020202020204" pitchFamily="34" charset="0"/>
              </a:rPr>
              <a:t>In small groups, each Framework Team will review two of the listed references of their choice. The representatives will identify the framework area covered by each article, and be prepared to discuss as part of the large group discussion in response to the two listed questions</a:t>
            </a:r>
            <a:endParaRPr lang="en-GH" dirty="0"/>
          </a:p>
        </p:txBody>
      </p:sp>
      <p:sp>
        <p:nvSpPr>
          <p:cNvPr id="4" name="Slide Number Placeholder 3"/>
          <p:cNvSpPr>
            <a:spLocks noGrp="1"/>
          </p:cNvSpPr>
          <p:nvPr>
            <p:ph type="sldNum" sz="quarter" idx="5"/>
          </p:nvPr>
        </p:nvSpPr>
        <p:spPr/>
        <p:txBody>
          <a:bodyPr/>
          <a:lstStyle/>
          <a:p>
            <a:fld id="{B8873049-51D0-AC42-94BD-AD703A6FDC6A}" type="slidenum">
              <a:rPr lang="en-GH" smtClean="0"/>
              <a:t>11</a:t>
            </a:fld>
            <a:endParaRPr lang="en-GH"/>
          </a:p>
        </p:txBody>
      </p:sp>
    </p:spTree>
    <p:extLst>
      <p:ext uri="{BB962C8B-B14F-4D97-AF65-F5344CB8AC3E}">
        <p14:creationId xmlns:p14="http://schemas.microsoft.com/office/powerpoint/2010/main" val="30625790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rgbClr val="000000"/>
                </a:solidFill>
                <a:effectLst/>
                <a:highlight>
                  <a:srgbClr val="00FF00"/>
                </a:highlight>
                <a:latin typeface="Times New Roman" panose="02020603050405020304" pitchFamily="18" charset="0"/>
                <a:ea typeface="Palatino" pitchFamily="2" charset="77"/>
              </a:rPr>
              <a:t>Biological didn’t bother https://</a:t>
            </a:r>
            <a:r>
              <a:rPr lang="en-GB" sz="1200" kern="1200" dirty="0" err="1">
                <a:solidFill>
                  <a:srgbClr val="000000"/>
                </a:solidFill>
                <a:effectLst/>
                <a:highlight>
                  <a:srgbClr val="00FF00"/>
                </a:highlight>
                <a:latin typeface="Times New Roman" panose="02020603050405020304" pitchFamily="18" charset="0"/>
                <a:ea typeface="Palatino" pitchFamily="2" charset="77"/>
              </a:rPr>
              <a:t>www.youtube.com</a:t>
            </a:r>
            <a:r>
              <a:rPr lang="en-GB" sz="1200" kern="1200" dirty="0">
                <a:solidFill>
                  <a:srgbClr val="000000"/>
                </a:solidFill>
                <a:effectLst/>
                <a:highlight>
                  <a:srgbClr val="00FF00"/>
                </a:highlight>
                <a:latin typeface="Times New Roman" panose="02020603050405020304" pitchFamily="18" charset="0"/>
                <a:ea typeface="Palatino" pitchFamily="2" charset="77"/>
              </a:rPr>
              <a:t>/</a:t>
            </a:r>
            <a:r>
              <a:rPr lang="en-GB" sz="1200" kern="1200" dirty="0" err="1">
                <a:solidFill>
                  <a:srgbClr val="000000"/>
                </a:solidFill>
                <a:effectLst/>
                <a:highlight>
                  <a:srgbClr val="00FF00"/>
                </a:highlight>
                <a:latin typeface="Times New Roman" panose="02020603050405020304" pitchFamily="18" charset="0"/>
                <a:ea typeface="Palatino" pitchFamily="2" charset="77"/>
              </a:rPr>
              <a:t>watch?v</a:t>
            </a:r>
            <a:r>
              <a:rPr lang="en-GB" sz="1200" kern="1200" dirty="0">
                <a:solidFill>
                  <a:srgbClr val="000000"/>
                </a:solidFill>
                <a:effectLst/>
                <a:highlight>
                  <a:srgbClr val="00FF00"/>
                </a:highlight>
                <a:latin typeface="Times New Roman" panose="02020603050405020304" pitchFamily="18" charset="0"/>
                <a:ea typeface="Palatino" pitchFamily="2" charset="77"/>
              </a:rPr>
              <a:t>=y2J5xEOIoCA</a:t>
            </a:r>
            <a:endParaRPr lang="en-GH" sz="1200" dirty="0">
              <a:effectLst/>
              <a:highlight>
                <a:srgbClr val="00FF00"/>
              </a:highlight>
              <a:latin typeface="Times New Roman" panose="02020603050405020304" pitchFamily="18" charset="0"/>
              <a:ea typeface="Times New Roman" panose="02020603050405020304" pitchFamily="18" charset="0"/>
            </a:endParaRPr>
          </a:p>
          <a:p>
            <a:endParaRPr lang="en-GH" dirty="0">
              <a:highlight>
                <a:srgbClr val="00FF00"/>
              </a:highlight>
            </a:endParaRPr>
          </a:p>
        </p:txBody>
      </p:sp>
      <p:sp>
        <p:nvSpPr>
          <p:cNvPr id="4" name="Slide Number Placeholder 3"/>
          <p:cNvSpPr>
            <a:spLocks noGrp="1"/>
          </p:cNvSpPr>
          <p:nvPr>
            <p:ph type="sldNum" sz="quarter" idx="5"/>
          </p:nvPr>
        </p:nvSpPr>
        <p:spPr/>
        <p:txBody>
          <a:bodyPr/>
          <a:lstStyle/>
          <a:p>
            <a:fld id="{A132A369-4BD3-2945-8DCE-810257A9825C}" type="slidenum">
              <a:rPr lang="en-GH" smtClean="0"/>
              <a:t>12</a:t>
            </a:fld>
            <a:endParaRPr lang="en-GH"/>
          </a:p>
        </p:txBody>
      </p:sp>
    </p:spTree>
    <p:extLst>
      <p:ext uri="{BB962C8B-B14F-4D97-AF65-F5344CB8AC3E}">
        <p14:creationId xmlns:p14="http://schemas.microsoft.com/office/powerpoint/2010/main" val="27777684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rgbClr val="000000"/>
                </a:solidFill>
                <a:effectLst/>
                <a:latin typeface="Times New Roman" panose="02020603050405020304" pitchFamily="18" charset="0"/>
                <a:ea typeface="Palatino" pitchFamily="2" charset="77"/>
              </a:rPr>
              <a:t>REFERENCE:</a:t>
            </a:r>
            <a:r>
              <a:rPr lang="en-GB" sz="1200" kern="1200" dirty="0">
                <a:solidFill>
                  <a:srgbClr val="000000"/>
                </a:solidFill>
                <a:effectLst/>
                <a:latin typeface="Times New Roman" panose="02020603050405020304" pitchFamily="18" charset="0"/>
                <a:ea typeface="Palatino" pitchFamily="2" charset="77"/>
              </a:rPr>
              <a:t> participants</a:t>
            </a:r>
            <a:r>
              <a:rPr lang="en-GB" sz="1200" b="1" kern="1200" dirty="0">
                <a:solidFill>
                  <a:srgbClr val="000000"/>
                </a:solidFill>
                <a:effectLst/>
                <a:latin typeface="Times New Roman" panose="02020603050405020304" pitchFamily="18" charset="0"/>
                <a:ea typeface="Palatino" pitchFamily="2" charset="77"/>
              </a:rPr>
              <a:t> </a:t>
            </a:r>
            <a:endParaRPr lang="en-GH" sz="1200" dirty="0">
              <a:effectLst/>
              <a:latin typeface="Times New Roman" panose="02020603050405020304" pitchFamily="18" charset="0"/>
              <a:ea typeface="Times New Roman" panose="02020603050405020304" pitchFamily="18" charset="0"/>
            </a:endParaRPr>
          </a:p>
          <a:p>
            <a:endParaRPr lang="en-GH" dirty="0"/>
          </a:p>
        </p:txBody>
      </p:sp>
      <p:sp>
        <p:nvSpPr>
          <p:cNvPr id="4" name="Slide Number Placeholder 3"/>
          <p:cNvSpPr>
            <a:spLocks noGrp="1"/>
          </p:cNvSpPr>
          <p:nvPr>
            <p:ph type="sldNum" sz="quarter" idx="5"/>
          </p:nvPr>
        </p:nvSpPr>
        <p:spPr/>
        <p:txBody>
          <a:bodyPr/>
          <a:lstStyle/>
          <a:p>
            <a:fld id="{B8873049-51D0-AC42-94BD-AD703A6FDC6A}" type="slidenum">
              <a:rPr lang="en-GH" smtClean="0"/>
              <a:t>13</a:t>
            </a:fld>
            <a:endParaRPr lang="en-GH"/>
          </a:p>
        </p:txBody>
      </p:sp>
    </p:spTree>
    <p:extLst>
      <p:ext uri="{BB962C8B-B14F-4D97-AF65-F5344CB8AC3E}">
        <p14:creationId xmlns:p14="http://schemas.microsoft.com/office/powerpoint/2010/main" val="26675272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GB" sz="1200" b="1" kern="1200" dirty="0">
                <a:solidFill>
                  <a:srgbClr val="000000"/>
                </a:solidFill>
                <a:effectLst/>
                <a:highlight>
                  <a:srgbClr val="00FF00"/>
                </a:highlight>
                <a:latin typeface="Times New Roman" panose="02020603050405020304" pitchFamily="18" charset="0"/>
                <a:ea typeface="Palatino" pitchFamily="2" charset="77"/>
              </a:rPr>
              <a:t>REFERENCES: </a:t>
            </a:r>
            <a:endParaRPr lang="en-GH" sz="1200" dirty="0">
              <a:effectLst/>
              <a:highlight>
                <a:srgbClr val="00FF00"/>
              </a:highligh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itchFamily="2" charset="2"/>
              <a:buChar char=""/>
            </a:pPr>
            <a:r>
              <a:rPr lang="en-GB" sz="1200" i="1" kern="1200" dirty="0">
                <a:solidFill>
                  <a:srgbClr val="000000"/>
                </a:solidFill>
                <a:effectLst/>
                <a:highlight>
                  <a:srgbClr val="00FF00"/>
                </a:highlight>
                <a:latin typeface="Times New Roman" panose="02020603050405020304" pitchFamily="18" charset="0"/>
                <a:ea typeface="Palatino" pitchFamily="2" charset="77"/>
              </a:rPr>
              <a:t>Participants</a:t>
            </a:r>
          </a:p>
          <a:p>
            <a:pPr marL="342900" marR="0" lvl="0" indent="-342900" algn="l" defTabSz="914400" rtl="0" eaLnBrk="1" fontAlgn="auto" latinLnBrk="0" hangingPunct="1">
              <a:lnSpc>
                <a:spcPct val="100000"/>
              </a:lnSpc>
              <a:spcBef>
                <a:spcPts val="0"/>
              </a:spcBef>
              <a:spcAft>
                <a:spcPts val="0"/>
              </a:spcAft>
              <a:buClrTx/>
              <a:buSzTx/>
              <a:buFont typeface="Symbol" pitchFamily="2" charset="2"/>
              <a:buChar char=""/>
              <a:tabLst/>
              <a:defRPr/>
            </a:pPr>
            <a:r>
              <a:rPr lang="en-GB" sz="1200" i="1" kern="1200" dirty="0">
                <a:solidFill>
                  <a:srgbClr val="000000"/>
                </a:solidFill>
                <a:effectLst/>
                <a:highlight>
                  <a:srgbClr val="00FF00"/>
                </a:highlight>
                <a:latin typeface="Times New Roman" panose="02020603050405020304" pitchFamily="18" charset="0"/>
                <a:ea typeface="Palatino" pitchFamily="2" charset="77"/>
              </a:rPr>
              <a:t>Findings from participant research</a:t>
            </a:r>
            <a:endParaRPr lang="en-GH" sz="1200" dirty="0">
              <a:effectLst/>
              <a:highlight>
                <a:srgbClr val="00FF00"/>
              </a:highligh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itchFamily="2" charset="2"/>
              <a:buChar char=""/>
            </a:pPr>
            <a:r>
              <a:rPr lang="en-GB" sz="1200" b="1" dirty="0">
                <a:effectLst/>
                <a:highlight>
                  <a:srgbClr val="00FF00"/>
                </a:highlight>
                <a:latin typeface="Times New Roman" panose="02020603050405020304" pitchFamily="18" charset="0"/>
                <a:ea typeface="Calibri" panose="020F0502020204030204" pitchFamily="34" charset="0"/>
              </a:rPr>
              <a:t>Program Strategies to Provide Access and Continuity of Services to Fathers</a:t>
            </a:r>
            <a:endParaRPr lang="en-GH" sz="1200" dirty="0">
              <a:effectLst/>
              <a:highlight>
                <a:srgbClr val="00FF00"/>
              </a:highlight>
              <a:latin typeface="Times New Roman" panose="02020603050405020304" pitchFamily="18" charset="0"/>
              <a:ea typeface="Times New Roman" panose="02020603050405020304" pitchFamily="18" charset="0"/>
            </a:endParaRPr>
          </a:p>
          <a:p>
            <a:pPr marL="457200" marR="0">
              <a:spcBef>
                <a:spcPts val="0"/>
              </a:spcBef>
              <a:spcAft>
                <a:spcPts val="0"/>
              </a:spcAft>
            </a:pPr>
            <a:r>
              <a:rPr lang="en-GB" sz="1200" u="sng" dirty="0">
                <a:solidFill>
                  <a:srgbClr val="DCA10D"/>
                </a:solidFill>
                <a:effectLst/>
                <a:highlight>
                  <a:srgbClr val="00FF00"/>
                </a:highlight>
                <a:latin typeface="Times New Roman" panose="02020603050405020304" pitchFamily="18" charset="0"/>
                <a:ea typeface="Calibri" panose="020F0502020204030204" pitchFamily="34" charset="0"/>
                <a:hlinkClick r:id="rId3"/>
              </a:rPr>
              <a:t>https://eclkc.ohs.acf.hhs.gov/sites/default/files/pdf/bt5-feg-program-strategies-provide-access-continuity-services-fathers.pdf</a:t>
            </a:r>
            <a:r>
              <a:rPr lang="en-GB" sz="1200" dirty="0">
                <a:effectLst/>
                <a:highlight>
                  <a:srgbClr val="00FF00"/>
                </a:highlight>
                <a:latin typeface="Times New Roman" panose="02020603050405020304" pitchFamily="18" charset="0"/>
                <a:ea typeface="Calibri" panose="020F0502020204030204" pitchFamily="34" charset="0"/>
              </a:rPr>
              <a:t> </a:t>
            </a:r>
            <a:endParaRPr lang="en-GH" sz="1200" dirty="0">
              <a:effectLst/>
              <a:highlight>
                <a:srgbClr val="00FF00"/>
              </a:highligh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itchFamily="2" charset="2"/>
              <a:buChar char=""/>
            </a:pPr>
            <a:r>
              <a:rPr lang="en-GB" sz="1200" b="1" dirty="0">
                <a:effectLst/>
                <a:highlight>
                  <a:srgbClr val="00FF00"/>
                </a:highlight>
                <a:latin typeface="Times New Roman" panose="02020603050405020304" pitchFamily="18" charset="0"/>
                <a:ea typeface="Calibri" panose="020F0502020204030204" pitchFamily="34" charset="0"/>
              </a:rPr>
              <a:t>Program Strategies to Maximize Fathers’ Connections With Community Partners</a:t>
            </a:r>
            <a:endParaRPr lang="en-GH" sz="1200" dirty="0">
              <a:effectLst/>
              <a:highlight>
                <a:srgbClr val="00FF00"/>
              </a:highlight>
              <a:latin typeface="Times New Roman" panose="02020603050405020304" pitchFamily="18" charset="0"/>
              <a:ea typeface="Times New Roman" panose="02020603050405020304" pitchFamily="18" charset="0"/>
            </a:endParaRPr>
          </a:p>
          <a:p>
            <a:pPr marL="457200" marR="0">
              <a:spcBef>
                <a:spcPts val="0"/>
              </a:spcBef>
              <a:spcAft>
                <a:spcPts val="0"/>
              </a:spcAft>
            </a:pPr>
            <a:r>
              <a:rPr lang="en-GB" sz="1200" u="sng" dirty="0">
                <a:solidFill>
                  <a:srgbClr val="DCA10D"/>
                </a:solidFill>
                <a:effectLst/>
                <a:highlight>
                  <a:srgbClr val="00FF00"/>
                </a:highlight>
                <a:latin typeface="Times New Roman" panose="02020603050405020304" pitchFamily="18" charset="0"/>
                <a:ea typeface="Calibri" panose="020F0502020204030204" pitchFamily="34" charset="0"/>
                <a:hlinkClick r:id="rId4"/>
              </a:rPr>
              <a:t>https://eclkc.ohs.acf.hhs.gov/sites/default/files/pdf/bt5-feg-program-strategies-maximize-fathers-connections-community-partners.pdf</a:t>
            </a:r>
            <a:r>
              <a:rPr lang="en-GB" sz="1200" dirty="0">
                <a:effectLst/>
                <a:highlight>
                  <a:srgbClr val="00FF00"/>
                </a:highlight>
                <a:latin typeface="Times New Roman" panose="02020603050405020304" pitchFamily="18" charset="0"/>
                <a:ea typeface="Calibri" panose="020F0502020204030204" pitchFamily="34" charset="0"/>
              </a:rPr>
              <a:t> </a:t>
            </a:r>
            <a:endParaRPr lang="en-GH" sz="1200" dirty="0">
              <a:effectLst/>
              <a:highlight>
                <a:srgbClr val="00FF00"/>
              </a:highligh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itchFamily="2" charset="2"/>
              <a:buChar char=""/>
            </a:pPr>
            <a:r>
              <a:rPr lang="en-GB" sz="1200" b="1" dirty="0">
                <a:effectLst/>
                <a:highlight>
                  <a:srgbClr val="00FF00"/>
                </a:highlight>
                <a:latin typeface="Times New Roman" panose="02020603050405020304" pitchFamily="18" charset="0"/>
                <a:ea typeface="Calibri" panose="020F0502020204030204" pitchFamily="34" charset="0"/>
              </a:rPr>
              <a:t>Program Strategies to Promote Father Engagement in Their Children’s Teaching and Learning</a:t>
            </a:r>
            <a:endParaRPr lang="en-GH" sz="1200" dirty="0">
              <a:effectLst/>
              <a:highlight>
                <a:srgbClr val="00FF00"/>
              </a:highlight>
              <a:latin typeface="Times New Roman" panose="02020603050405020304" pitchFamily="18" charset="0"/>
              <a:ea typeface="Times New Roman" panose="02020603050405020304" pitchFamily="18" charset="0"/>
            </a:endParaRPr>
          </a:p>
          <a:p>
            <a:pPr marL="457200" marR="0">
              <a:spcBef>
                <a:spcPts val="0"/>
              </a:spcBef>
              <a:spcAft>
                <a:spcPts val="0"/>
              </a:spcAft>
            </a:pPr>
            <a:r>
              <a:rPr lang="en-GB" sz="1200" u="sng" dirty="0">
                <a:solidFill>
                  <a:srgbClr val="DCA10D"/>
                </a:solidFill>
                <a:effectLst/>
                <a:highlight>
                  <a:srgbClr val="00FF00"/>
                </a:highlight>
                <a:latin typeface="Times New Roman" panose="02020603050405020304" pitchFamily="18" charset="0"/>
                <a:ea typeface="Calibri" panose="020F0502020204030204" pitchFamily="34" charset="0"/>
                <a:hlinkClick r:id="rId5"/>
              </a:rPr>
              <a:t>https://eclkc.ohs.acf.hhs.gov/sites/default/files/pdf/bt5-feg-program-strategies-promote-father-engagement-childrens-teaching-learning.pdf</a:t>
            </a:r>
            <a:r>
              <a:rPr lang="en-GB" sz="1200" dirty="0">
                <a:effectLst/>
                <a:highlight>
                  <a:srgbClr val="00FF00"/>
                </a:highlight>
                <a:latin typeface="Times New Roman" panose="02020603050405020304" pitchFamily="18" charset="0"/>
                <a:ea typeface="Calibri" panose="020F0502020204030204" pitchFamily="34" charset="0"/>
              </a:rPr>
              <a:t> </a:t>
            </a:r>
            <a:endParaRPr lang="en-GH" sz="1200" dirty="0">
              <a:effectLst/>
              <a:highlight>
                <a:srgbClr val="00FF00"/>
              </a:highligh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itchFamily="2" charset="2"/>
              <a:buChar char=""/>
            </a:pPr>
            <a:r>
              <a:rPr lang="en-GB" sz="1200" b="1" dirty="0">
                <a:effectLst/>
                <a:highlight>
                  <a:srgbClr val="00FF00"/>
                </a:highlight>
                <a:latin typeface="Times New Roman" panose="02020603050405020304" pitchFamily="18" charset="0"/>
                <a:ea typeface="Calibri" panose="020F0502020204030204" pitchFamily="34" charset="0"/>
              </a:rPr>
              <a:t>Strategies to Build Partnerships with Fathers</a:t>
            </a:r>
            <a:endParaRPr lang="en-GH" sz="1200" dirty="0">
              <a:effectLst/>
              <a:highlight>
                <a:srgbClr val="00FF00"/>
              </a:highlight>
              <a:latin typeface="Times New Roman" panose="02020603050405020304" pitchFamily="18" charset="0"/>
              <a:ea typeface="Times New Roman" panose="02020603050405020304" pitchFamily="18" charset="0"/>
            </a:endParaRPr>
          </a:p>
          <a:p>
            <a:pPr marL="457200" marR="0">
              <a:spcBef>
                <a:spcPts val="0"/>
              </a:spcBef>
              <a:spcAft>
                <a:spcPts val="0"/>
              </a:spcAft>
            </a:pPr>
            <a:r>
              <a:rPr lang="en-GB" sz="1200" u="sng" dirty="0">
                <a:solidFill>
                  <a:srgbClr val="DCA10D"/>
                </a:solidFill>
                <a:effectLst/>
                <a:highlight>
                  <a:srgbClr val="00FF00"/>
                </a:highlight>
                <a:latin typeface="Times New Roman" panose="02020603050405020304" pitchFamily="18" charset="0"/>
                <a:ea typeface="Calibri" panose="020F0502020204030204" pitchFamily="34" charset="0"/>
                <a:hlinkClick r:id="rId6"/>
              </a:rPr>
              <a:t>https://eclkc.ohs.acf.hhs.gov/sites/default/files/pdf/bt5-feg-strategies-to-build-partnership-fathers.pdf</a:t>
            </a:r>
            <a:endParaRPr lang="en-GH" sz="1200" dirty="0">
              <a:effectLst/>
              <a:highlight>
                <a:srgbClr val="00FF00"/>
              </a:highligh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itchFamily="2" charset="2"/>
              <a:buChar char=""/>
            </a:pPr>
            <a:r>
              <a:rPr lang="en-GB" sz="1200" b="1" dirty="0">
                <a:effectLst/>
                <a:highlight>
                  <a:srgbClr val="00FF00"/>
                </a:highlight>
                <a:latin typeface="Times New Roman" panose="02020603050405020304" pitchFamily="18" charset="0"/>
                <a:ea typeface="Calibri" panose="020F0502020204030204" pitchFamily="34" charset="0"/>
              </a:rPr>
              <a:t>Professional Development Strategies That Promote Father Engagement</a:t>
            </a:r>
            <a:endParaRPr lang="en-GH" sz="1200" dirty="0">
              <a:effectLst/>
              <a:highlight>
                <a:srgbClr val="00FF00"/>
              </a:highlight>
              <a:latin typeface="Times New Roman" panose="02020603050405020304" pitchFamily="18" charset="0"/>
              <a:ea typeface="Times New Roman" panose="02020603050405020304" pitchFamily="18" charset="0"/>
            </a:endParaRPr>
          </a:p>
          <a:p>
            <a:pPr marL="457200" marR="0">
              <a:spcBef>
                <a:spcPts val="0"/>
              </a:spcBef>
              <a:spcAft>
                <a:spcPts val="0"/>
              </a:spcAft>
            </a:pPr>
            <a:r>
              <a:rPr lang="en-GB" sz="1200" u="sng" dirty="0">
                <a:solidFill>
                  <a:srgbClr val="DCA10D"/>
                </a:solidFill>
                <a:effectLst/>
                <a:highlight>
                  <a:srgbClr val="00FF00"/>
                </a:highlight>
                <a:latin typeface="Times New Roman" panose="02020603050405020304" pitchFamily="18" charset="0"/>
                <a:ea typeface="Calibri" panose="020F0502020204030204" pitchFamily="34" charset="0"/>
                <a:hlinkClick r:id="rId7"/>
              </a:rPr>
              <a:t>https://eclkc.ohs.acf.hhs.gov/sites/default/files/pdf/bt5-feg-professional-development-strategies-promote-father-engagement.pdf</a:t>
            </a:r>
            <a:endParaRPr lang="en-GH" sz="1200" dirty="0">
              <a:effectLst/>
              <a:highlight>
                <a:srgbClr val="00FF00"/>
              </a:highligh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itchFamily="2" charset="2"/>
              <a:buChar char=""/>
            </a:pPr>
            <a:r>
              <a:rPr lang="en-GB" sz="1200" b="1" dirty="0">
                <a:effectLst/>
                <a:highlight>
                  <a:srgbClr val="00FF00"/>
                </a:highlight>
                <a:latin typeface="Times New Roman" panose="02020603050405020304" pitchFamily="18" charset="0"/>
                <a:ea typeface="Calibri" panose="020F0502020204030204" pitchFamily="34" charset="0"/>
              </a:rPr>
              <a:t>Creating Father-Friendly Environments in Early Childhood Programs</a:t>
            </a:r>
            <a:endParaRPr lang="en-GH" sz="1200" dirty="0">
              <a:effectLst/>
              <a:highlight>
                <a:srgbClr val="00FF00"/>
              </a:highlight>
              <a:latin typeface="Times New Roman" panose="02020603050405020304" pitchFamily="18" charset="0"/>
              <a:ea typeface="Times New Roman" panose="02020603050405020304" pitchFamily="18" charset="0"/>
            </a:endParaRPr>
          </a:p>
          <a:p>
            <a:pPr marL="457200" marR="0">
              <a:spcBef>
                <a:spcPts val="0"/>
              </a:spcBef>
              <a:spcAft>
                <a:spcPts val="0"/>
              </a:spcAft>
            </a:pPr>
            <a:r>
              <a:rPr lang="en-GB" sz="1200" u="sng" dirty="0">
                <a:solidFill>
                  <a:srgbClr val="DCA10D"/>
                </a:solidFill>
                <a:effectLst/>
                <a:highlight>
                  <a:srgbClr val="00FF00"/>
                </a:highlight>
                <a:latin typeface="Times New Roman" panose="02020603050405020304" pitchFamily="18" charset="0"/>
                <a:ea typeface="Calibri" panose="020F0502020204030204" pitchFamily="34" charset="0"/>
                <a:hlinkClick r:id="rId8"/>
              </a:rPr>
              <a:t>https://eclkc.ohs.acf.hhs.gov/sites/default/files/pdf/bt5-feg-creating-father-friendly-environments-in-early-childhood-programs.pdf</a:t>
            </a:r>
            <a:endParaRPr lang="en-GH" sz="1200" dirty="0">
              <a:effectLst/>
              <a:highlight>
                <a:srgbClr val="00FF00"/>
              </a:highligh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itchFamily="2" charset="2"/>
              <a:buChar char=""/>
            </a:pPr>
            <a:r>
              <a:rPr lang="en-GB" sz="1200" b="1" dirty="0">
                <a:effectLst/>
                <a:highlight>
                  <a:srgbClr val="00FF00"/>
                </a:highlight>
                <a:latin typeface="Times New Roman" panose="02020603050405020304" pitchFamily="18" charset="0"/>
                <a:ea typeface="Calibri" panose="020F0502020204030204" pitchFamily="34" charset="0"/>
              </a:rPr>
              <a:t>Strategies for Program Leaders to Support Father Engagement</a:t>
            </a:r>
            <a:endParaRPr lang="en-GH" sz="1200" dirty="0">
              <a:effectLst/>
              <a:highlight>
                <a:srgbClr val="00FF00"/>
              </a:highlight>
              <a:latin typeface="Times New Roman" panose="02020603050405020304" pitchFamily="18" charset="0"/>
              <a:ea typeface="Times New Roman" panose="02020603050405020304" pitchFamily="18" charset="0"/>
            </a:endParaRPr>
          </a:p>
          <a:p>
            <a:pPr marL="457200" marR="0">
              <a:spcBef>
                <a:spcPts val="0"/>
              </a:spcBef>
              <a:spcAft>
                <a:spcPts val="0"/>
              </a:spcAft>
            </a:pPr>
            <a:r>
              <a:rPr lang="en-GB" sz="1200" u="sng" dirty="0">
                <a:solidFill>
                  <a:srgbClr val="DCA10D"/>
                </a:solidFill>
                <a:effectLst/>
                <a:highlight>
                  <a:srgbClr val="00FF00"/>
                </a:highlight>
                <a:latin typeface="Times New Roman" panose="02020603050405020304" pitchFamily="18" charset="0"/>
                <a:ea typeface="Calibri" panose="020F0502020204030204" pitchFamily="34" charset="0"/>
                <a:hlinkClick r:id="rId9"/>
              </a:rPr>
              <a:t>https://eclkc.ohs.acf.hhs.gov/sites/default/files/pdf/bt5-feg-strategies-for-program-leaders-support-father-engagement.pdf</a:t>
            </a:r>
            <a:endParaRPr lang="en-GB" sz="1200" b="1" kern="1200" dirty="0">
              <a:solidFill>
                <a:srgbClr val="000000"/>
              </a:solidFill>
              <a:effectLst/>
              <a:highlight>
                <a:srgbClr val="00FF00"/>
              </a:highlight>
              <a:latin typeface="Times New Roman" panose="02020603050405020304" pitchFamily="18" charset="0"/>
              <a:ea typeface="Palatino" pitchFamily="2" charset="77"/>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kern="1200" dirty="0">
              <a:solidFill>
                <a:srgbClr val="000000"/>
              </a:solidFill>
              <a:effectLst/>
              <a:highlight>
                <a:srgbClr val="00FF00"/>
              </a:highlight>
              <a:latin typeface="Times New Roman" panose="02020603050405020304" pitchFamily="18" charset="0"/>
              <a:ea typeface="Palatino" pitchFamily="2" charset="77"/>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rgbClr val="000000"/>
                </a:solidFill>
                <a:effectLst/>
                <a:highlight>
                  <a:srgbClr val="00FF00"/>
                </a:highlight>
                <a:latin typeface="Times New Roman" panose="02020603050405020304" pitchFamily="18" charset="0"/>
                <a:ea typeface="Palatino" pitchFamily="2" charset="77"/>
              </a:rPr>
              <a:t>EXERCISE 9 (30 hour) Virtual Role Play. </a:t>
            </a:r>
            <a:r>
              <a:rPr lang="en-GB" sz="1200" i="1" kern="1200" dirty="0">
                <a:solidFill>
                  <a:srgbClr val="000000"/>
                </a:solidFill>
                <a:effectLst/>
                <a:highlight>
                  <a:srgbClr val="00FF00"/>
                </a:highlight>
                <a:latin typeface="Times New Roman" panose="02020603050405020304" pitchFamily="18" charset="0"/>
                <a:ea typeface="Palatino" pitchFamily="2" charset="77"/>
              </a:rPr>
              <a:t>The host will open this exercise by explaining the distinction between the three types of interventions: solutions (address causes), supports (address effects), and suggestions (ideas that are possible solutions or supports). The host will explain that, by addressing the causes and effects of these barriers with solutions and supports, providers will take steps to making their father engagement strategies more effective. The host will then break participants into groups of four according to their Framework Team. Two teams (Foundations and Impact) will focus on researching solutions; the other two teams (Family Outcomes and Child Outcomes) will focus on researching supports.  Teams will work together to conduct online searches to find local, regional, and national interventions that address the identified causes and effects of barriers to father engagement. Teams will summarize their findings by developing a brief (3 – 5 minute) role play or skit that incorporates the demonstrates the results. </a:t>
            </a:r>
            <a:endParaRPr lang="en-GH" sz="1200" dirty="0">
              <a:effectLst/>
              <a:highlight>
                <a:srgbClr val="00FF00"/>
              </a:highlight>
              <a:latin typeface="Times New Roman" panose="02020603050405020304" pitchFamily="18" charset="0"/>
              <a:ea typeface="Times New Roman" panose="02020603050405020304" pitchFamily="18" charset="0"/>
            </a:endParaRPr>
          </a:p>
          <a:p>
            <a:pPr marL="0" marR="0">
              <a:spcBef>
                <a:spcPts val="0"/>
              </a:spcBef>
              <a:spcAft>
                <a:spcPts val="0"/>
              </a:spcAft>
            </a:pPr>
            <a:endParaRPr lang="en-GB" sz="1200" b="1" kern="1200" dirty="0">
              <a:solidFill>
                <a:srgbClr val="000000"/>
              </a:solidFill>
              <a:effectLst/>
              <a:highlight>
                <a:srgbClr val="00FF00"/>
              </a:highlight>
              <a:latin typeface="Times New Roman" panose="02020603050405020304" pitchFamily="18" charset="0"/>
              <a:ea typeface="Palatino" pitchFamily="2" charset="77"/>
            </a:endParaRPr>
          </a:p>
        </p:txBody>
      </p:sp>
      <p:sp>
        <p:nvSpPr>
          <p:cNvPr id="4" name="Slide Number Placeholder 3"/>
          <p:cNvSpPr>
            <a:spLocks noGrp="1"/>
          </p:cNvSpPr>
          <p:nvPr>
            <p:ph type="sldNum" sz="quarter" idx="5"/>
          </p:nvPr>
        </p:nvSpPr>
        <p:spPr/>
        <p:txBody>
          <a:bodyPr/>
          <a:lstStyle/>
          <a:p>
            <a:fld id="{A132A369-4BD3-2945-8DCE-810257A9825C}" type="slidenum">
              <a:rPr lang="en-GH" smtClean="0"/>
              <a:t>14</a:t>
            </a:fld>
            <a:endParaRPr lang="en-GH"/>
          </a:p>
        </p:txBody>
      </p:sp>
    </p:spTree>
    <p:extLst>
      <p:ext uri="{BB962C8B-B14F-4D97-AF65-F5344CB8AC3E}">
        <p14:creationId xmlns:p14="http://schemas.microsoft.com/office/powerpoint/2010/main" val="18922118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GB" sz="1200" b="1" kern="1200" dirty="0">
                <a:solidFill>
                  <a:srgbClr val="000000"/>
                </a:solidFill>
                <a:effectLst/>
                <a:highlight>
                  <a:srgbClr val="00FF00"/>
                </a:highlight>
                <a:latin typeface="Times New Roman" panose="02020603050405020304" pitchFamily="18" charset="0"/>
                <a:ea typeface="Palatino" pitchFamily="2" charset="77"/>
              </a:rPr>
              <a:t>REFERENCES:</a:t>
            </a:r>
            <a:endParaRPr lang="en-GH" sz="12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itchFamily="2" charset="2"/>
              <a:buChar char=""/>
            </a:pPr>
            <a:r>
              <a:rPr lang="en-GB" sz="1200" kern="1200" dirty="0">
                <a:solidFill>
                  <a:srgbClr val="000000"/>
                </a:solidFill>
                <a:effectLst/>
                <a:highlight>
                  <a:srgbClr val="00FF00"/>
                </a:highlight>
                <a:latin typeface="Times New Roman" panose="02020603050405020304" pitchFamily="18" charset="0"/>
                <a:ea typeface="Palatino" pitchFamily="2" charset="77"/>
              </a:rPr>
              <a:t>Participants </a:t>
            </a:r>
            <a:endParaRPr lang="en-GH" sz="12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itchFamily="2" charset="2"/>
              <a:buChar char=""/>
            </a:pPr>
            <a:r>
              <a:rPr lang="en-GB" sz="1200" dirty="0">
                <a:effectLst/>
                <a:highlight>
                  <a:srgbClr val="00FF00"/>
                </a:highlight>
                <a:latin typeface="Times New Roman" panose="02020603050405020304" pitchFamily="18" charset="0"/>
                <a:ea typeface="Times New Roman" panose="02020603050405020304" pitchFamily="18" charset="0"/>
              </a:rPr>
              <a:t>How Fatherhood Programs Supported Dads During the Pandemic</a:t>
            </a:r>
            <a:endParaRPr lang="en-GH" sz="1200" dirty="0">
              <a:effectLst/>
              <a:latin typeface="Times New Roman" panose="02020603050405020304" pitchFamily="18" charset="0"/>
              <a:ea typeface="Times New Roman" panose="02020603050405020304" pitchFamily="18" charset="0"/>
            </a:endParaRPr>
          </a:p>
          <a:p>
            <a:pPr marL="457200" marR="0">
              <a:spcBef>
                <a:spcPts val="0"/>
              </a:spcBef>
              <a:spcAft>
                <a:spcPts val="0"/>
              </a:spcAft>
            </a:pPr>
            <a:r>
              <a:rPr lang="en-GB" sz="1200" u="sng" dirty="0">
                <a:solidFill>
                  <a:srgbClr val="DCA10D"/>
                </a:solidFill>
                <a:effectLst/>
                <a:highlight>
                  <a:srgbClr val="00FF00"/>
                </a:highlight>
                <a:latin typeface="Times New Roman" panose="02020603050405020304" pitchFamily="18" charset="0"/>
                <a:ea typeface="Times New Roman" panose="02020603050405020304" pitchFamily="18" charset="0"/>
                <a:hlinkClick r:id="rId3"/>
              </a:rPr>
              <a:t>https://www.mathematica.org/blogs/how-fatherhood-programs-supported-dads-during-the-pandemic</a:t>
            </a:r>
            <a:endParaRPr lang="en-GH" sz="12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itchFamily="2" charset="2"/>
              <a:buChar char=""/>
            </a:pPr>
            <a:r>
              <a:rPr lang="en-GB" sz="1200" dirty="0">
                <a:effectLst/>
                <a:highlight>
                  <a:srgbClr val="00FF00"/>
                </a:highlight>
                <a:latin typeface="Times New Roman" panose="02020603050405020304" pitchFamily="18" charset="0"/>
                <a:ea typeface="Times New Roman" panose="02020603050405020304" pitchFamily="18" charset="0"/>
              </a:rPr>
              <a:t>Father Engagement in Human Services </a:t>
            </a:r>
            <a:r>
              <a:rPr lang="en-GB" sz="1200" u="sng" kern="1200" dirty="0">
                <a:solidFill>
                  <a:srgbClr val="000000"/>
                </a:solidFill>
                <a:effectLst/>
                <a:highlight>
                  <a:srgbClr val="00FF00"/>
                </a:highlight>
                <a:latin typeface="Times New Roman" panose="02020603050405020304" pitchFamily="18" charset="0"/>
                <a:ea typeface="Palatino" pitchFamily="2" charset="77"/>
                <a:hlinkClick r:id="rId4"/>
              </a:rPr>
              <a:t>https://www.mathematica.org/publications/father-engagement-in-human-services</a:t>
            </a:r>
            <a:r>
              <a:rPr lang="en-GB" sz="1200" kern="1200" dirty="0">
                <a:solidFill>
                  <a:srgbClr val="000000"/>
                </a:solidFill>
                <a:effectLst/>
                <a:highlight>
                  <a:srgbClr val="00FF00"/>
                </a:highlight>
                <a:latin typeface="Times New Roman" panose="02020603050405020304" pitchFamily="18" charset="0"/>
                <a:ea typeface="Palatino" pitchFamily="2" charset="77"/>
              </a:rPr>
              <a:t> </a:t>
            </a:r>
            <a:endParaRPr lang="en-GH" sz="12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GB" sz="1200" b="1" kern="1200" dirty="0">
                <a:solidFill>
                  <a:srgbClr val="000000"/>
                </a:solidFill>
                <a:effectLst/>
                <a:highlight>
                  <a:srgbClr val="00FF00"/>
                </a:highlight>
                <a:latin typeface="Times New Roman" panose="02020603050405020304" pitchFamily="18" charset="0"/>
                <a:ea typeface="Palatino" pitchFamily="2" charset="77"/>
              </a:rPr>
              <a:t>EXERCISE Best Practices Showcase (45 mins.) </a:t>
            </a:r>
            <a:r>
              <a:rPr lang="en-GB" sz="1200" i="1" kern="1200" dirty="0">
                <a:solidFill>
                  <a:srgbClr val="000000"/>
                </a:solidFill>
                <a:effectLst/>
                <a:highlight>
                  <a:srgbClr val="00FF00"/>
                </a:highlight>
                <a:latin typeface="Times New Roman" panose="02020603050405020304" pitchFamily="18" charset="0"/>
                <a:ea typeface="Palatino" pitchFamily="2" charset="77"/>
              </a:rPr>
              <a:t>Participants will partner with their respective agencies and will have 15 minutes to research and put together a 3 to 5 minute presentation, showcasing researched or their own best practices in father engagement. Each member of the audience will have $1000 in make believe money to donate to their </a:t>
            </a:r>
            <a:r>
              <a:rPr lang="en-GB" sz="1200" i="1" kern="1200" dirty="0" err="1">
                <a:solidFill>
                  <a:srgbClr val="000000"/>
                </a:solidFill>
                <a:effectLst/>
                <a:highlight>
                  <a:srgbClr val="00FF00"/>
                </a:highlight>
                <a:latin typeface="Times New Roman" panose="02020603050405020304" pitchFamily="18" charset="0"/>
                <a:ea typeface="Palatino" pitchFamily="2" charset="77"/>
              </a:rPr>
              <a:t>favorite</a:t>
            </a:r>
            <a:r>
              <a:rPr lang="en-GB" sz="1200" i="1" kern="1200" dirty="0">
                <a:solidFill>
                  <a:srgbClr val="000000"/>
                </a:solidFill>
                <a:effectLst/>
                <a:highlight>
                  <a:srgbClr val="00FF00"/>
                </a:highlight>
                <a:latin typeface="Times New Roman" panose="02020603050405020304" pitchFamily="18" charset="0"/>
                <a:ea typeface="Palatino" pitchFamily="2" charset="77"/>
              </a:rPr>
              <a:t> practice. At the end of each showcase, participants will make their donations by typing the amount they will donate in the chat. The showcase with the most donations at the end wins!</a:t>
            </a:r>
            <a:endParaRPr lang="en-GH" sz="1200" dirty="0">
              <a:effectLst/>
              <a:latin typeface="Times New Roman" panose="02020603050405020304" pitchFamily="18" charset="0"/>
              <a:ea typeface="Times New Roman" panose="02020603050405020304" pitchFamily="18" charset="0"/>
            </a:endParaRPr>
          </a:p>
          <a:p>
            <a:endParaRPr lang="en-GH" dirty="0"/>
          </a:p>
        </p:txBody>
      </p:sp>
      <p:sp>
        <p:nvSpPr>
          <p:cNvPr id="4" name="Slide Number Placeholder 3"/>
          <p:cNvSpPr>
            <a:spLocks noGrp="1"/>
          </p:cNvSpPr>
          <p:nvPr>
            <p:ph type="sldNum" sz="quarter" idx="5"/>
          </p:nvPr>
        </p:nvSpPr>
        <p:spPr/>
        <p:txBody>
          <a:bodyPr/>
          <a:lstStyle/>
          <a:p>
            <a:fld id="{B8873049-51D0-AC42-94BD-AD703A6FDC6A}" type="slidenum">
              <a:rPr lang="en-GH" smtClean="0"/>
              <a:t>15</a:t>
            </a:fld>
            <a:endParaRPr lang="en-GH"/>
          </a:p>
        </p:txBody>
      </p:sp>
    </p:spTree>
    <p:extLst>
      <p:ext uri="{BB962C8B-B14F-4D97-AF65-F5344CB8AC3E}">
        <p14:creationId xmlns:p14="http://schemas.microsoft.com/office/powerpoint/2010/main" val="24904848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H" dirty="0"/>
          </a:p>
        </p:txBody>
      </p:sp>
      <p:sp>
        <p:nvSpPr>
          <p:cNvPr id="4" name="Slide Number Placeholder 3"/>
          <p:cNvSpPr>
            <a:spLocks noGrp="1"/>
          </p:cNvSpPr>
          <p:nvPr>
            <p:ph type="sldNum" sz="quarter" idx="5"/>
          </p:nvPr>
        </p:nvSpPr>
        <p:spPr/>
        <p:txBody>
          <a:bodyPr/>
          <a:lstStyle/>
          <a:p>
            <a:fld id="{A132A369-4BD3-2945-8DCE-810257A9825C}" type="slidenum">
              <a:rPr lang="en-GH" smtClean="0"/>
              <a:t>16</a:t>
            </a:fld>
            <a:endParaRPr lang="en-GH"/>
          </a:p>
        </p:txBody>
      </p:sp>
    </p:spTree>
    <p:extLst>
      <p:ext uri="{BB962C8B-B14F-4D97-AF65-F5344CB8AC3E}">
        <p14:creationId xmlns:p14="http://schemas.microsoft.com/office/powerpoint/2010/main" val="42472633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spcBef>
                <a:spcPts val="0"/>
              </a:spcBef>
              <a:spcAft>
                <a:spcPts val="0"/>
              </a:spcAft>
              <a:buFont typeface="Courier New" panose="02070309020205020404" pitchFamily="49" charset="0"/>
              <a:buChar char="o"/>
            </a:pPr>
            <a:r>
              <a:rPr lang="en-GB" sz="1200" b="1" dirty="0">
                <a:effectLst/>
                <a:highlight>
                  <a:srgbClr val="00FF00"/>
                </a:highlight>
                <a:latin typeface="Times New Roman" panose="02020603050405020304" pitchFamily="18" charset="0"/>
                <a:ea typeface="Calibri" panose="020F0502020204030204" pitchFamily="34" charset="0"/>
              </a:rPr>
              <a:t>Call your father </a:t>
            </a:r>
            <a:r>
              <a:rPr lang="en-GB" sz="1200" dirty="0">
                <a:effectLst/>
                <a:highlight>
                  <a:srgbClr val="00FF00"/>
                </a:highlight>
                <a:latin typeface="Times New Roman" panose="02020603050405020304" pitchFamily="18" charset="0"/>
                <a:ea typeface="Calibri" panose="020F0502020204030204" pitchFamily="34" charset="0"/>
              </a:rPr>
              <a:t>https://</a:t>
            </a:r>
            <a:r>
              <a:rPr lang="en-GB" sz="1200" dirty="0" err="1">
                <a:effectLst/>
                <a:highlight>
                  <a:srgbClr val="00FF00"/>
                </a:highlight>
                <a:latin typeface="Times New Roman" panose="02020603050405020304" pitchFamily="18" charset="0"/>
                <a:ea typeface="Calibri" panose="020F0502020204030204" pitchFamily="34" charset="0"/>
              </a:rPr>
              <a:t>www.youtube.com</a:t>
            </a:r>
            <a:r>
              <a:rPr lang="en-GB" sz="1200" dirty="0">
                <a:effectLst/>
                <a:highlight>
                  <a:srgbClr val="00FF00"/>
                </a:highlight>
                <a:latin typeface="Times New Roman" panose="02020603050405020304" pitchFamily="18" charset="0"/>
                <a:ea typeface="Calibri" panose="020F0502020204030204" pitchFamily="34" charset="0"/>
              </a:rPr>
              <a:t>/</a:t>
            </a:r>
            <a:r>
              <a:rPr lang="en-GB" sz="1200" dirty="0" err="1">
                <a:effectLst/>
                <a:highlight>
                  <a:srgbClr val="00FF00"/>
                </a:highlight>
                <a:latin typeface="Times New Roman" panose="02020603050405020304" pitchFamily="18" charset="0"/>
                <a:ea typeface="Calibri" panose="020F0502020204030204" pitchFamily="34" charset="0"/>
              </a:rPr>
              <a:t>watch?v</a:t>
            </a:r>
            <a:r>
              <a:rPr lang="en-GB" sz="1200" dirty="0">
                <a:effectLst/>
                <a:highlight>
                  <a:srgbClr val="00FF00"/>
                </a:highlight>
                <a:latin typeface="Times New Roman" panose="02020603050405020304" pitchFamily="18" charset="0"/>
                <a:ea typeface="Calibri" panose="020F0502020204030204" pitchFamily="34" charset="0"/>
              </a:rPr>
              <a:t>=7MOxzNgvK_U</a:t>
            </a:r>
            <a:endParaRPr lang="en-GH" sz="1200" dirty="0">
              <a:effectLst/>
              <a:highlight>
                <a:srgbClr val="00FF00"/>
              </a:highlight>
              <a:latin typeface="Times New Roman" panose="02020603050405020304" pitchFamily="18" charset="0"/>
              <a:ea typeface="Times New Roman" panose="02020603050405020304" pitchFamily="18" charset="0"/>
            </a:endParaRPr>
          </a:p>
          <a:p>
            <a:pPr marL="0" marR="0">
              <a:spcBef>
                <a:spcPts val="0"/>
              </a:spcBef>
              <a:spcAft>
                <a:spcPts val="0"/>
              </a:spcAft>
            </a:pPr>
            <a:r>
              <a:rPr lang="en-GB" sz="1200" dirty="0">
                <a:effectLst/>
                <a:highlight>
                  <a:srgbClr val="00FF00"/>
                </a:highlight>
                <a:latin typeface="Times New Roman" panose="02020603050405020304" pitchFamily="18" charset="0"/>
                <a:ea typeface="Calibri" panose="020F0502020204030204" pitchFamily="34" charset="0"/>
              </a:rPr>
              <a:t> </a:t>
            </a:r>
            <a:endParaRPr lang="en-GH" sz="1200" dirty="0">
              <a:effectLst/>
              <a:highlight>
                <a:srgbClr val="00FF00"/>
              </a:highligh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Courier New" panose="02070309020205020404" pitchFamily="49" charset="0"/>
              <a:buChar char="o"/>
            </a:pPr>
            <a:r>
              <a:rPr lang="en-GB" sz="1200" b="1" dirty="0">
                <a:effectLst/>
                <a:highlight>
                  <a:srgbClr val="00FF00"/>
                </a:highlight>
                <a:latin typeface="Times New Roman" panose="02020603050405020304" pitchFamily="18" charset="0"/>
                <a:ea typeface="Calibri" panose="020F0502020204030204" pitchFamily="34" charset="0"/>
              </a:rPr>
              <a:t>Don Trip - Letter To My Son ft. CeeLo Green </a:t>
            </a:r>
            <a:r>
              <a:rPr lang="en-GB" sz="1200" u="sng" dirty="0">
                <a:solidFill>
                  <a:srgbClr val="0000FF"/>
                </a:solidFill>
                <a:effectLst/>
                <a:highlight>
                  <a:srgbClr val="00FF00"/>
                </a:highlight>
                <a:latin typeface="Times New Roman" panose="02020603050405020304" pitchFamily="18" charset="0"/>
                <a:ea typeface="Calibri" panose="020F0502020204030204" pitchFamily="34" charset="0"/>
                <a:hlinkClick r:id="rId3"/>
              </a:rPr>
              <a:t>https://www.youtube.com/watch?v=TTy2lOLmkN8</a:t>
            </a:r>
            <a:r>
              <a:rPr lang="en-GB" sz="1200" dirty="0">
                <a:effectLst/>
                <a:highlight>
                  <a:srgbClr val="00FF00"/>
                </a:highlight>
                <a:latin typeface="Times New Roman" panose="02020603050405020304" pitchFamily="18" charset="0"/>
                <a:ea typeface="Calibri" panose="020F0502020204030204" pitchFamily="34" charset="0"/>
              </a:rPr>
              <a:t> </a:t>
            </a:r>
            <a:endParaRPr lang="en-GH" sz="1200" dirty="0">
              <a:effectLst/>
              <a:highlight>
                <a:srgbClr val="00FF00"/>
              </a:highlight>
              <a:latin typeface="Times New Roman" panose="02020603050405020304" pitchFamily="18" charset="0"/>
              <a:ea typeface="Times New Roman" panose="02020603050405020304" pitchFamily="18" charset="0"/>
            </a:endParaRPr>
          </a:p>
          <a:p>
            <a:pPr marL="0" marR="0">
              <a:spcBef>
                <a:spcPts val="0"/>
              </a:spcBef>
              <a:spcAft>
                <a:spcPts val="0"/>
              </a:spcAft>
            </a:pPr>
            <a:r>
              <a:rPr lang="en-GB" sz="1200" dirty="0">
                <a:effectLst/>
                <a:highlight>
                  <a:srgbClr val="00FF00"/>
                </a:highlight>
                <a:latin typeface="Times New Roman" panose="02020603050405020304" pitchFamily="18" charset="0"/>
                <a:ea typeface="Calibri" panose="020F0502020204030204" pitchFamily="34" charset="0"/>
              </a:rPr>
              <a:t> </a:t>
            </a:r>
            <a:endParaRPr lang="en-GH" sz="1200" dirty="0">
              <a:effectLst/>
              <a:highlight>
                <a:srgbClr val="00FF00"/>
              </a:highligh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Courier New" panose="02070309020205020404" pitchFamily="49" charset="0"/>
              <a:buChar char="o"/>
            </a:pPr>
            <a:r>
              <a:rPr lang="en-GB" sz="1200" b="1" dirty="0">
                <a:effectLst/>
                <a:highlight>
                  <a:srgbClr val="00FF00"/>
                </a:highlight>
                <a:latin typeface="Times New Roman" panose="02020603050405020304" pitchFamily="18" charset="0"/>
                <a:ea typeface="Calibri" panose="020F0502020204030204" pitchFamily="34" charset="0"/>
              </a:rPr>
              <a:t>Letter to my son</a:t>
            </a:r>
            <a:r>
              <a:rPr lang="en-GB" sz="1200" dirty="0">
                <a:effectLst/>
                <a:highlight>
                  <a:srgbClr val="00FF00"/>
                </a:highlight>
                <a:latin typeface="Times New Roman" panose="02020603050405020304" pitchFamily="18" charset="0"/>
                <a:ea typeface="Calibri" panose="020F0502020204030204" pitchFamily="34" charset="0"/>
              </a:rPr>
              <a:t> </a:t>
            </a:r>
            <a:r>
              <a:rPr lang="en-GB" sz="1200" u="sng" dirty="0">
                <a:solidFill>
                  <a:srgbClr val="DCA10D"/>
                </a:solidFill>
                <a:effectLst/>
                <a:highlight>
                  <a:srgbClr val="00FF00"/>
                </a:highlight>
                <a:latin typeface="Times New Roman" panose="02020603050405020304" pitchFamily="18" charset="0"/>
                <a:ea typeface="Calibri" panose="020F0502020204030204" pitchFamily="34" charset="0"/>
                <a:hlinkClick r:id="rId3"/>
              </a:rPr>
              <a:t>https://www.youtube.com/watch?v=TTy2lOLmkN8</a:t>
            </a:r>
            <a:endParaRPr lang="en-GH" sz="1200" dirty="0">
              <a:effectLst/>
              <a:highlight>
                <a:srgbClr val="00FF00"/>
              </a:highlight>
              <a:latin typeface="Times New Roman" panose="02020603050405020304" pitchFamily="18" charset="0"/>
              <a:ea typeface="Times New Roman" panose="02020603050405020304" pitchFamily="18" charset="0"/>
            </a:endParaRPr>
          </a:p>
          <a:p>
            <a:pPr marL="0" marR="0">
              <a:spcBef>
                <a:spcPts val="0"/>
              </a:spcBef>
              <a:spcAft>
                <a:spcPts val="0"/>
              </a:spcAft>
            </a:pPr>
            <a:r>
              <a:rPr lang="en-GB" sz="1200" dirty="0">
                <a:effectLst/>
                <a:highlight>
                  <a:srgbClr val="00FF00"/>
                </a:highlight>
                <a:latin typeface="Times New Roman" panose="02020603050405020304" pitchFamily="18" charset="0"/>
                <a:ea typeface="Calibri" panose="020F0502020204030204" pitchFamily="34" charset="0"/>
              </a:rPr>
              <a:t> </a:t>
            </a:r>
            <a:endParaRPr lang="en-GH" sz="1200" dirty="0">
              <a:effectLst/>
              <a:highlight>
                <a:srgbClr val="00FF00"/>
              </a:highligh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Courier New" panose="02070309020205020404" pitchFamily="49" charset="0"/>
              <a:buChar char="o"/>
            </a:pPr>
            <a:r>
              <a:rPr lang="en-GB" sz="1200" b="1" dirty="0">
                <a:effectLst/>
                <a:highlight>
                  <a:srgbClr val="00FF00"/>
                </a:highlight>
                <a:latin typeface="Times New Roman" panose="02020603050405020304" pitchFamily="18" charset="0"/>
                <a:ea typeface="Calibri" panose="020F0502020204030204" pitchFamily="34" charset="0"/>
              </a:rPr>
              <a:t>Statistics </a:t>
            </a:r>
            <a:r>
              <a:rPr lang="en-GB" sz="1200" u="sng" dirty="0">
                <a:solidFill>
                  <a:srgbClr val="DCA10D"/>
                </a:solidFill>
                <a:effectLst/>
                <a:highlight>
                  <a:srgbClr val="00FF00"/>
                </a:highlight>
                <a:latin typeface="Times New Roman" panose="02020603050405020304" pitchFamily="18" charset="0"/>
                <a:ea typeface="Calibri" panose="020F0502020204030204" pitchFamily="34" charset="0"/>
                <a:hlinkClick r:id="rId4"/>
              </a:rPr>
              <a:t>https://www.youtube.com/watch?v=xCF7r4XY024</a:t>
            </a:r>
            <a:endParaRPr lang="en-GH" sz="1200" dirty="0">
              <a:effectLst/>
              <a:highlight>
                <a:srgbClr val="00FF00"/>
              </a:highligh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132A369-4BD3-2945-8DCE-810257A9825C}" type="slidenum">
              <a:rPr lang="en-GH" smtClean="0"/>
              <a:t>17</a:t>
            </a:fld>
            <a:endParaRPr lang="en-GH"/>
          </a:p>
        </p:txBody>
      </p:sp>
    </p:spTree>
    <p:extLst>
      <p:ext uri="{BB962C8B-B14F-4D97-AF65-F5344CB8AC3E}">
        <p14:creationId xmlns:p14="http://schemas.microsoft.com/office/powerpoint/2010/main" val="27881101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GB" b="1" kern="1200" dirty="0">
                <a:solidFill>
                  <a:srgbClr val="000000"/>
                </a:solidFill>
                <a:effectLst/>
                <a:highlight>
                  <a:srgbClr val="00FF00"/>
                </a:highlight>
                <a:latin typeface="Arial" panose="020B0604020202020204" pitchFamily="34" charset="0"/>
                <a:ea typeface="Palatino" pitchFamily="2" charset="77"/>
                <a:cs typeface="Arial" panose="020B0604020202020204" pitchFamily="34" charset="0"/>
              </a:rPr>
              <a:t>REFERENCE: </a:t>
            </a:r>
            <a:r>
              <a:rPr lang="en-GB" kern="1200" dirty="0">
                <a:solidFill>
                  <a:srgbClr val="000000"/>
                </a:solidFill>
                <a:effectLst/>
                <a:highlight>
                  <a:srgbClr val="00FF00"/>
                </a:highlight>
                <a:latin typeface="Arial" panose="020B0604020202020204" pitchFamily="34" charset="0"/>
                <a:ea typeface="Palatino" pitchFamily="2" charset="77"/>
                <a:cs typeface="Arial" panose="020B0604020202020204" pitchFamily="34" charset="0"/>
              </a:rPr>
              <a:t>participants </a:t>
            </a:r>
            <a:endParaRPr lang="en-GH" dirty="0">
              <a:effectLst/>
              <a:latin typeface="Arial" panose="020B0604020202020204" pitchFamily="34" charset="0"/>
              <a:ea typeface="Times New Roman" panose="02020603050405020304" pitchFamily="18" charset="0"/>
              <a:cs typeface="Arial" panose="020B0604020202020204" pitchFamily="34" charset="0"/>
            </a:endParaRPr>
          </a:p>
          <a:p>
            <a:r>
              <a:rPr lang="en-GB" b="1" kern="1200" dirty="0">
                <a:solidFill>
                  <a:srgbClr val="000000"/>
                </a:solidFill>
                <a:effectLst/>
                <a:highlight>
                  <a:srgbClr val="00FF00"/>
                </a:highlight>
                <a:latin typeface="Arial" panose="020B0604020202020204" pitchFamily="34" charset="0"/>
                <a:ea typeface="Palatino" pitchFamily="2" charset="77"/>
                <a:cs typeface="Arial" panose="020B0604020202020204" pitchFamily="34" charset="0"/>
              </a:rPr>
              <a:t>RESOURCE: </a:t>
            </a:r>
            <a:r>
              <a:rPr lang="en-GB" dirty="0">
                <a:solidFill>
                  <a:srgbClr val="000000"/>
                </a:solidFill>
                <a:latin typeface="Arial" panose="020B0604020202020204" pitchFamily="34" charset="0"/>
                <a:ea typeface="Palatino" pitchFamily="2" charset="77"/>
                <a:cs typeface="Arial" panose="020B0604020202020204" pitchFamily="34" charset="0"/>
                <a:hlinkClick r:id="rId3"/>
              </a:rPr>
              <a:t>https://communitychangeinc.com/wp-content/uploads/2022/03/national-treasures.pdf</a:t>
            </a:r>
            <a:endParaRPr lang="en-GB" dirty="0">
              <a:solidFill>
                <a:srgbClr val="000000"/>
              </a:solidFill>
              <a:latin typeface="Arial" panose="020B0604020202020204" pitchFamily="34" charset="0"/>
              <a:ea typeface="Palatino" pitchFamily="2" charset="77"/>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rgbClr val="000000"/>
                </a:solidFill>
                <a:effectLst/>
                <a:latin typeface="Arial" panose="020B0604020202020204" pitchFamily="34" charset="0"/>
                <a:ea typeface="Palatino" pitchFamily="2" charset="77"/>
                <a:cs typeface="Arial" panose="020B0604020202020204" pitchFamily="34" charset="0"/>
              </a:rPr>
              <a:t>EXERCISE 16 (30 minutes): </a:t>
            </a:r>
            <a:r>
              <a:rPr lang="en-GB" sz="1200" kern="1200" dirty="0">
                <a:solidFill>
                  <a:srgbClr val="000000"/>
                </a:solidFill>
                <a:effectLst/>
                <a:latin typeface="Arial" panose="020B0604020202020204" pitchFamily="34" charset="0"/>
                <a:ea typeface="Palatino" pitchFamily="2" charset="77"/>
                <a:cs typeface="Arial" panose="020B0604020202020204" pitchFamily="34" charset="0"/>
              </a:rPr>
              <a:t>Treasure Chest. </a:t>
            </a:r>
            <a:r>
              <a:rPr lang="en-GB" sz="1200" i="1" kern="1200" dirty="0">
                <a:solidFill>
                  <a:srgbClr val="000000"/>
                </a:solidFill>
                <a:effectLst/>
                <a:latin typeface="Arial" panose="020B0604020202020204" pitchFamily="34" charset="0"/>
                <a:ea typeface="Palatino" pitchFamily="2" charset="77"/>
                <a:cs typeface="Arial" panose="020B0604020202020204" pitchFamily="34" charset="0"/>
              </a:rPr>
              <a:t>Working individually, participants will drop three - five items in their treasure chest in response to each question. Two volunteers will share for each question.</a:t>
            </a:r>
            <a:r>
              <a:rPr lang="en-GB" sz="1200" b="1" i="1" kern="1200" dirty="0">
                <a:solidFill>
                  <a:srgbClr val="000000"/>
                </a:solidFill>
                <a:effectLst/>
                <a:latin typeface="Arial" panose="020B0604020202020204" pitchFamily="34" charset="0"/>
                <a:ea typeface="Palatino" pitchFamily="2" charset="77"/>
                <a:cs typeface="Arial" panose="020B0604020202020204" pitchFamily="34" charset="0"/>
              </a:rPr>
              <a:t> </a:t>
            </a:r>
            <a:r>
              <a:rPr lang="en-GB" sz="1200" i="1" kern="1200" dirty="0">
                <a:solidFill>
                  <a:srgbClr val="000000"/>
                </a:solidFill>
                <a:effectLst/>
                <a:latin typeface="Arial" panose="020B0604020202020204" pitchFamily="34" charset="0"/>
                <a:ea typeface="Palatino" pitchFamily="2" charset="77"/>
                <a:cs typeface="Arial" panose="020B0604020202020204" pitchFamily="34" charset="0"/>
              </a:rPr>
              <a:t>Fellow participants may offer suggestions for accessing needed resources. </a:t>
            </a:r>
            <a:endParaRPr lang="en-GH" sz="1200" dirty="0">
              <a:effectLst/>
              <a:latin typeface="Arial" panose="020B0604020202020204" pitchFamily="34" charset="0"/>
              <a:ea typeface="Times New Roman" panose="02020603050405020304" pitchFamily="18" charset="0"/>
              <a:cs typeface="Arial" panose="020B0604020202020204" pitchFamily="34" charset="0"/>
            </a:endParaRPr>
          </a:p>
          <a:p>
            <a:endParaRPr lang="en-GH" dirty="0"/>
          </a:p>
        </p:txBody>
      </p:sp>
      <p:sp>
        <p:nvSpPr>
          <p:cNvPr id="4" name="Slide Number Placeholder 3"/>
          <p:cNvSpPr>
            <a:spLocks noGrp="1"/>
          </p:cNvSpPr>
          <p:nvPr>
            <p:ph type="sldNum" sz="quarter" idx="5"/>
          </p:nvPr>
        </p:nvSpPr>
        <p:spPr/>
        <p:txBody>
          <a:bodyPr/>
          <a:lstStyle/>
          <a:p>
            <a:fld id="{B8873049-51D0-AC42-94BD-AD703A6FDC6A}" type="slidenum">
              <a:rPr lang="en-GH" smtClean="0"/>
              <a:t>18</a:t>
            </a:fld>
            <a:endParaRPr lang="en-GH"/>
          </a:p>
        </p:txBody>
      </p:sp>
    </p:spTree>
    <p:extLst>
      <p:ext uri="{BB962C8B-B14F-4D97-AF65-F5344CB8AC3E}">
        <p14:creationId xmlns:p14="http://schemas.microsoft.com/office/powerpoint/2010/main" val="4760298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H" dirty="0"/>
          </a:p>
        </p:txBody>
      </p:sp>
      <p:sp>
        <p:nvSpPr>
          <p:cNvPr id="4" name="Slide Number Placeholder 3"/>
          <p:cNvSpPr>
            <a:spLocks noGrp="1"/>
          </p:cNvSpPr>
          <p:nvPr>
            <p:ph type="sldNum" sz="quarter" idx="5"/>
          </p:nvPr>
        </p:nvSpPr>
        <p:spPr/>
        <p:txBody>
          <a:bodyPr/>
          <a:lstStyle/>
          <a:p>
            <a:fld id="{A132A369-4BD3-2945-8DCE-810257A9825C}" type="slidenum">
              <a:rPr lang="en-GH" smtClean="0"/>
              <a:t>19</a:t>
            </a:fld>
            <a:endParaRPr lang="en-GH"/>
          </a:p>
        </p:txBody>
      </p:sp>
    </p:spTree>
    <p:extLst>
      <p:ext uri="{BB962C8B-B14F-4D97-AF65-F5344CB8AC3E}">
        <p14:creationId xmlns:p14="http://schemas.microsoft.com/office/powerpoint/2010/main" val="34250277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GB" sz="1200" b="1" kern="1200" dirty="0">
                <a:solidFill>
                  <a:srgbClr val="000000"/>
                </a:solidFill>
                <a:effectLst/>
                <a:highlight>
                  <a:srgbClr val="00FF00"/>
                </a:highlight>
                <a:latin typeface="Arial" panose="020B0604020202020204" pitchFamily="34" charset="0"/>
                <a:ea typeface="Palatino" pitchFamily="2" charset="77"/>
                <a:cs typeface="Arial" panose="020B0604020202020204" pitchFamily="34" charset="0"/>
              </a:rPr>
              <a:t>REFERENCE:</a:t>
            </a:r>
            <a:r>
              <a:rPr lang="en-GB" sz="1200" kern="1200" dirty="0">
                <a:solidFill>
                  <a:srgbClr val="000000"/>
                </a:solidFill>
                <a:effectLst/>
                <a:highlight>
                  <a:srgbClr val="00FF00"/>
                </a:highlight>
                <a:latin typeface="Arial" panose="020B0604020202020204" pitchFamily="34" charset="0"/>
                <a:ea typeface="Palatino" pitchFamily="2" charset="77"/>
                <a:cs typeface="Arial" panose="020B0604020202020204" pitchFamily="34" charset="0"/>
              </a:rPr>
              <a:t> participants</a:t>
            </a:r>
            <a:r>
              <a:rPr lang="en-GB" sz="1200" b="1" kern="1200" dirty="0">
                <a:solidFill>
                  <a:srgbClr val="000000"/>
                </a:solidFill>
                <a:effectLst/>
                <a:highlight>
                  <a:srgbClr val="00FF00"/>
                </a:highlight>
                <a:latin typeface="Arial" panose="020B0604020202020204" pitchFamily="34" charset="0"/>
                <a:ea typeface="Palatino" pitchFamily="2" charset="77"/>
                <a:cs typeface="Arial" panose="020B0604020202020204" pitchFamily="34" charset="0"/>
              </a:rPr>
              <a:t> </a:t>
            </a:r>
            <a:endParaRPr lang="en-GH" sz="1200" dirty="0">
              <a:effectLst/>
              <a:latin typeface="Arial" panose="020B0604020202020204" pitchFamily="34" charset="0"/>
              <a:ea typeface="Times New Roman" panose="02020603050405020304" pitchFamily="18" charset="0"/>
              <a:cs typeface="Arial" panose="020B0604020202020204" pitchFamily="34" charset="0"/>
            </a:endParaRPr>
          </a:p>
          <a:p>
            <a:pPr marL="0" marR="0">
              <a:spcBef>
                <a:spcPts val="0"/>
              </a:spcBef>
              <a:spcAft>
                <a:spcPts val="0"/>
              </a:spcAft>
            </a:pPr>
            <a:r>
              <a:rPr lang="en-GB" sz="1200" b="1" kern="1200" dirty="0">
                <a:solidFill>
                  <a:srgbClr val="000000"/>
                </a:solidFill>
                <a:effectLst/>
                <a:highlight>
                  <a:srgbClr val="00FF00"/>
                </a:highlight>
                <a:latin typeface="Arial" panose="020B0604020202020204" pitchFamily="34" charset="0"/>
                <a:ea typeface="Palatino" pitchFamily="2" charset="77"/>
                <a:cs typeface="Arial" panose="020B0604020202020204" pitchFamily="34" charset="0"/>
              </a:rPr>
              <a:t>RESOURCE </a:t>
            </a:r>
            <a:r>
              <a:rPr lang="en-GH" sz="1200" dirty="0">
                <a:effectLst/>
                <a:highlight>
                  <a:srgbClr val="00FF00"/>
                </a:highlight>
                <a:latin typeface="Arial" panose="020B0604020202020204" pitchFamily="34" charset="0"/>
                <a:ea typeface="Times New Roman" panose="02020603050405020304" pitchFamily="18" charset="0"/>
                <a:cs typeface="Arial" panose="020B0604020202020204" pitchFamily="34" charset="0"/>
              </a:rPr>
              <a:t>Program Cost/Price Template To access, visit www.communitychangeinc.com to log-in w</a:t>
            </a:r>
            <a:r>
              <a:rPr lang="en-GB" sz="1200" dirty="0">
                <a:effectLst/>
                <a:highlight>
                  <a:srgbClr val="00FF00"/>
                </a:highlight>
                <a:latin typeface="Arial" panose="020B0604020202020204" pitchFamily="34" charset="0"/>
                <a:ea typeface="Times New Roman" panose="02020603050405020304" pitchFamily="18" charset="0"/>
                <a:cs typeface="Arial" panose="020B0604020202020204" pitchFamily="34" charset="0"/>
              </a:rPr>
              <a:t>it</a:t>
            </a:r>
            <a:r>
              <a:rPr lang="en-GH" sz="1200" dirty="0">
                <a:effectLst/>
                <a:highlight>
                  <a:srgbClr val="00FF00"/>
                </a:highlight>
                <a:latin typeface="Arial" panose="020B0604020202020204" pitchFamily="34" charset="0"/>
                <a:ea typeface="Times New Roman" panose="02020603050405020304" pitchFamily="18" charset="0"/>
                <a:cs typeface="Arial" panose="020B0604020202020204" pitchFamily="34" charset="0"/>
              </a:rPr>
              <a:t>h the username: staff; password: Critical Thinking. From the dropdown menu that appears, go to “Organizational Development”; then go to the Program Cost/Price Template bullet listed to download the document. </a:t>
            </a:r>
            <a:endParaRPr lang="en-GH" sz="1200" dirty="0">
              <a:effectLst/>
              <a:latin typeface="Arial" panose="020B0604020202020204" pitchFamily="34" charset="0"/>
              <a:ea typeface="Times New Roman" panose="02020603050405020304" pitchFamily="18" charset="0"/>
              <a:cs typeface="Arial" panose="020B0604020202020204" pitchFamily="34" charset="0"/>
            </a:endParaRPr>
          </a:p>
          <a:p>
            <a:pPr marL="0" marR="0">
              <a:spcBef>
                <a:spcPts val="0"/>
              </a:spcBef>
              <a:spcAft>
                <a:spcPts val="0"/>
              </a:spcAft>
            </a:pPr>
            <a:r>
              <a:rPr lang="en-GB" sz="1200" b="1" kern="1200" dirty="0">
                <a:solidFill>
                  <a:srgbClr val="000000"/>
                </a:solidFill>
                <a:effectLst/>
                <a:highlight>
                  <a:srgbClr val="00FF00"/>
                </a:highlight>
                <a:latin typeface="Arial" panose="020B0604020202020204" pitchFamily="34" charset="0"/>
                <a:ea typeface="Palatino" pitchFamily="2" charset="77"/>
                <a:cs typeface="Arial" panose="020B0604020202020204" pitchFamily="34" charset="0"/>
              </a:rPr>
              <a:t>EXERCISE 12 (30 minutes). </a:t>
            </a:r>
            <a:r>
              <a:rPr lang="en-GB" sz="1200" i="1" kern="1200" dirty="0">
                <a:solidFill>
                  <a:srgbClr val="000000"/>
                </a:solidFill>
                <a:effectLst/>
                <a:highlight>
                  <a:srgbClr val="00FF00"/>
                </a:highlight>
                <a:latin typeface="Arial" panose="020B0604020202020204" pitchFamily="34" charset="0"/>
                <a:ea typeface="Palatino" pitchFamily="2" charset="77"/>
                <a:cs typeface="Arial" panose="020B0604020202020204" pitchFamily="34" charset="0"/>
              </a:rPr>
              <a:t>Participants will individual or with their co-workers complete the program cost/price template for their agency. The host will explain the template, then lead a large group review once the participants have completed it.</a:t>
            </a:r>
            <a:r>
              <a:rPr lang="en-GB" sz="1200" kern="1200" dirty="0">
                <a:solidFill>
                  <a:srgbClr val="000000"/>
                </a:solidFill>
                <a:effectLst/>
                <a:latin typeface="Arial" panose="020B0604020202020204" pitchFamily="34" charset="0"/>
                <a:ea typeface="Palatino" pitchFamily="2" charset="77"/>
                <a:cs typeface="Arial" panose="020B0604020202020204" pitchFamily="34" charset="0"/>
              </a:rPr>
              <a:t> </a:t>
            </a:r>
            <a:endParaRPr lang="en-GH" sz="1200" dirty="0">
              <a:effectLst/>
              <a:latin typeface="Arial" panose="020B0604020202020204" pitchFamily="34" charset="0"/>
              <a:ea typeface="Times New Roman" panose="02020603050405020304" pitchFamily="18" charset="0"/>
              <a:cs typeface="Arial" panose="020B0604020202020204" pitchFamily="34" charset="0"/>
            </a:endParaRPr>
          </a:p>
          <a:p>
            <a:pPr marL="0" marR="0">
              <a:spcBef>
                <a:spcPts val="0"/>
              </a:spcBef>
              <a:spcAft>
                <a:spcPts val="0"/>
              </a:spcAft>
            </a:pPr>
            <a:r>
              <a:rPr lang="en-GB" sz="1200" kern="1200" dirty="0">
                <a:solidFill>
                  <a:srgbClr val="000000"/>
                </a:solidFill>
                <a:effectLst/>
                <a:latin typeface="Arial" panose="020B0604020202020204" pitchFamily="34" charset="0"/>
                <a:ea typeface="Palatino" pitchFamily="2" charset="77"/>
                <a:cs typeface="Arial" panose="020B0604020202020204" pitchFamily="34" charset="0"/>
              </a:rPr>
              <a:t> </a:t>
            </a:r>
            <a:endParaRPr lang="en-GH" sz="1200" dirty="0">
              <a:effectLst/>
              <a:latin typeface="Arial" panose="020B0604020202020204" pitchFamily="34" charset="0"/>
              <a:ea typeface="Times New Roman" panose="02020603050405020304" pitchFamily="18" charset="0"/>
              <a:cs typeface="Arial" panose="020B0604020202020204" pitchFamily="34" charset="0"/>
            </a:endParaRPr>
          </a:p>
          <a:p>
            <a:endParaRPr lang="en-GH" dirty="0"/>
          </a:p>
        </p:txBody>
      </p:sp>
      <p:sp>
        <p:nvSpPr>
          <p:cNvPr id="4" name="Slide Number Placeholder 3"/>
          <p:cNvSpPr>
            <a:spLocks noGrp="1"/>
          </p:cNvSpPr>
          <p:nvPr>
            <p:ph type="sldNum" sz="quarter" idx="5"/>
          </p:nvPr>
        </p:nvSpPr>
        <p:spPr/>
        <p:txBody>
          <a:bodyPr/>
          <a:lstStyle/>
          <a:p>
            <a:fld id="{B8873049-51D0-AC42-94BD-AD703A6FDC6A}" type="slidenum">
              <a:rPr lang="en-GH" smtClean="0"/>
              <a:t>20</a:t>
            </a:fld>
            <a:endParaRPr lang="en-GH"/>
          </a:p>
        </p:txBody>
      </p:sp>
    </p:spTree>
    <p:extLst>
      <p:ext uri="{BB962C8B-B14F-4D97-AF65-F5344CB8AC3E}">
        <p14:creationId xmlns:p14="http://schemas.microsoft.com/office/powerpoint/2010/main" val="32203916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GB" sz="1200" b="1" kern="1200" dirty="0">
                <a:solidFill>
                  <a:srgbClr val="000000"/>
                </a:solidFill>
                <a:effectLst/>
                <a:latin typeface="Arial" panose="020B0604020202020204" pitchFamily="34" charset="0"/>
                <a:ea typeface="Palatino" pitchFamily="2" charset="77"/>
                <a:cs typeface="Arial" panose="020B0604020202020204" pitchFamily="34" charset="0"/>
              </a:rPr>
              <a:t>REFERENCE: participants </a:t>
            </a:r>
            <a:endParaRPr lang="en-GH" sz="1200" dirty="0">
              <a:effectLst/>
              <a:latin typeface="Arial" panose="020B0604020202020204" pitchFamily="34" charset="0"/>
              <a:ea typeface="Times New Roman" panose="02020603050405020304" pitchFamily="18" charset="0"/>
              <a:cs typeface="Arial" panose="020B0604020202020204" pitchFamily="34" charset="0"/>
            </a:endParaRPr>
          </a:p>
          <a:p>
            <a:r>
              <a:rPr lang="en-GB" sz="1200" b="1" kern="1200" dirty="0">
                <a:solidFill>
                  <a:srgbClr val="000000"/>
                </a:solidFill>
                <a:effectLst/>
                <a:latin typeface="Arial" panose="020B0604020202020204" pitchFamily="34" charset="0"/>
                <a:ea typeface="Palatino" pitchFamily="2" charset="77"/>
                <a:cs typeface="Arial" panose="020B0604020202020204" pitchFamily="34" charset="0"/>
              </a:rPr>
              <a:t>RESOURCE: </a:t>
            </a:r>
            <a:r>
              <a:rPr lang="en-GB" sz="1200" dirty="0">
                <a:solidFill>
                  <a:srgbClr val="000000"/>
                </a:solidFill>
                <a:latin typeface="Arial" panose="020B0604020202020204" pitchFamily="34" charset="0"/>
                <a:ea typeface="Palatino" pitchFamily="2" charset="77"/>
                <a:cs typeface="Arial" panose="020B0604020202020204" pitchFamily="34" charset="0"/>
              </a:rPr>
              <a:t>https://</a:t>
            </a:r>
            <a:r>
              <a:rPr lang="en-GB" sz="1200" dirty="0" err="1">
                <a:solidFill>
                  <a:srgbClr val="000000"/>
                </a:solidFill>
                <a:latin typeface="Arial" panose="020B0604020202020204" pitchFamily="34" charset="0"/>
                <a:ea typeface="Palatino" pitchFamily="2" charset="77"/>
                <a:cs typeface="Arial" panose="020B0604020202020204" pitchFamily="34" charset="0"/>
              </a:rPr>
              <a:t>communitychangeinc.com</a:t>
            </a:r>
            <a:r>
              <a:rPr lang="en-GB" sz="1200" dirty="0">
                <a:solidFill>
                  <a:srgbClr val="000000"/>
                </a:solidFill>
                <a:latin typeface="Arial" panose="020B0604020202020204" pitchFamily="34" charset="0"/>
                <a:ea typeface="Palatino" pitchFamily="2" charset="77"/>
                <a:cs typeface="Arial" panose="020B0604020202020204" pitchFamily="34" charset="0"/>
              </a:rPr>
              <a:t>/</a:t>
            </a:r>
            <a:r>
              <a:rPr lang="en-GB" sz="1200" dirty="0" err="1">
                <a:solidFill>
                  <a:srgbClr val="000000"/>
                </a:solidFill>
                <a:latin typeface="Arial" panose="020B0604020202020204" pitchFamily="34" charset="0"/>
                <a:ea typeface="Palatino" pitchFamily="2" charset="77"/>
                <a:cs typeface="Arial" panose="020B0604020202020204" pitchFamily="34" charset="0"/>
              </a:rPr>
              <a:t>wp</a:t>
            </a:r>
            <a:r>
              <a:rPr lang="en-GB" sz="1200" dirty="0">
                <a:solidFill>
                  <a:srgbClr val="000000"/>
                </a:solidFill>
                <a:latin typeface="Arial" panose="020B0604020202020204" pitchFamily="34" charset="0"/>
                <a:ea typeface="Palatino" pitchFamily="2" charset="77"/>
                <a:cs typeface="Arial" panose="020B0604020202020204" pitchFamily="34" charset="0"/>
              </a:rPr>
              <a:t>-content/uploads/2022/03/phase-vi-the-community-change-action-</a:t>
            </a:r>
            <a:r>
              <a:rPr lang="en-GB" sz="1200" dirty="0" err="1">
                <a:solidFill>
                  <a:srgbClr val="000000"/>
                </a:solidFill>
                <a:latin typeface="Arial" panose="020B0604020202020204" pitchFamily="34" charset="0"/>
                <a:ea typeface="Palatino" pitchFamily="2" charset="77"/>
                <a:cs typeface="Arial" panose="020B0604020202020204" pitchFamily="34" charset="0"/>
              </a:rPr>
              <a:t>project.pdf</a:t>
            </a:r>
            <a:endParaRPr lang="en-GH" sz="1200" dirty="0">
              <a:effectLst/>
              <a:latin typeface="Arial" panose="020B0604020202020204" pitchFamily="34" charset="0"/>
              <a:ea typeface="Times New Roman" panose="02020603050405020304" pitchFamily="18" charset="0"/>
              <a:cs typeface="Arial" panose="020B0604020202020204" pitchFamily="34" charset="0"/>
            </a:endParaRPr>
          </a:p>
          <a:p>
            <a:pPr marL="0" marR="0">
              <a:spcBef>
                <a:spcPts val="0"/>
              </a:spcBef>
              <a:spcAft>
                <a:spcPts val="0"/>
              </a:spcAft>
            </a:pPr>
            <a:r>
              <a:rPr lang="en-GB" sz="1200" b="1" kern="1200" dirty="0">
                <a:solidFill>
                  <a:srgbClr val="000000"/>
                </a:solidFill>
                <a:effectLst/>
                <a:latin typeface="Arial" panose="020B0604020202020204" pitchFamily="34" charset="0"/>
                <a:ea typeface="Palatino" pitchFamily="2" charset="77"/>
                <a:cs typeface="Arial" panose="020B0604020202020204" pitchFamily="34" charset="0"/>
              </a:rPr>
              <a:t>EXERCISE 18 (30 minutes): </a:t>
            </a:r>
            <a:r>
              <a:rPr lang="en-GB" sz="1200" kern="1200" dirty="0">
                <a:solidFill>
                  <a:srgbClr val="000000"/>
                </a:solidFill>
                <a:effectLst/>
                <a:latin typeface="Arial" panose="020B0604020202020204" pitchFamily="34" charset="0"/>
                <a:ea typeface="Palatino" pitchFamily="2" charset="77"/>
                <a:cs typeface="Arial" panose="020B0604020202020204" pitchFamily="34" charset="0"/>
              </a:rPr>
              <a:t>Time to strategize! The host will create a breakout room for each participant to partner with their </a:t>
            </a:r>
            <a:r>
              <a:rPr lang="en-GB" sz="1200" kern="1200" dirty="0" err="1">
                <a:solidFill>
                  <a:srgbClr val="000000"/>
                </a:solidFill>
                <a:effectLst/>
                <a:latin typeface="Arial" panose="020B0604020202020204" pitchFamily="34" charset="0"/>
                <a:ea typeface="Palatino" pitchFamily="2" charset="77"/>
                <a:cs typeface="Arial" panose="020B0604020202020204" pitchFamily="34" charset="0"/>
              </a:rPr>
              <a:t>coworkers</a:t>
            </a:r>
            <a:r>
              <a:rPr lang="en-GB" sz="1200" kern="1200" dirty="0">
                <a:solidFill>
                  <a:srgbClr val="000000"/>
                </a:solidFill>
                <a:effectLst/>
                <a:latin typeface="Arial" panose="020B0604020202020204" pitchFamily="34" charset="0"/>
                <a:ea typeface="Palatino" pitchFamily="2" charset="77"/>
                <a:cs typeface="Arial" panose="020B0604020202020204" pitchFamily="34" charset="0"/>
              </a:rPr>
              <a:t> to determine which father engagement strategy they will immediately adopt to implement. They will determine if they will be innovating, replicating, enhancing and/or expanding a father engagement strategy, and will create a task and timeline</a:t>
            </a:r>
            <a:endParaRPr lang="en-GH" sz="1200" dirty="0">
              <a:effectLst/>
              <a:latin typeface="Arial" panose="020B0604020202020204" pitchFamily="34" charset="0"/>
              <a:ea typeface="Times New Roman" panose="02020603050405020304" pitchFamily="18" charset="0"/>
              <a:cs typeface="Arial" panose="020B0604020202020204" pitchFamily="34" charset="0"/>
            </a:endParaRPr>
          </a:p>
          <a:p>
            <a:endParaRPr lang="en-GH" dirty="0"/>
          </a:p>
        </p:txBody>
      </p:sp>
      <p:sp>
        <p:nvSpPr>
          <p:cNvPr id="4" name="Slide Number Placeholder 3"/>
          <p:cNvSpPr>
            <a:spLocks noGrp="1"/>
          </p:cNvSpPr>
          <p:nvPr>
            <p:ph type="sldNum" sz="quarter" idx="5"/>
          </p:nvPr>
        </p:nvSpPr>
        <p:spPr/>
        <p:txBody>
          <a:bodyPr/>
          <a:lstStyle/>
          <a:p>
            <a:fld id="{B8873049-51D0-AC42-94BD-AD703A6FDC6A}" type="slidenum">
              <a:rPr lang="en-GH" smtClean="0"/>
              <a:t>21</a:t>
            </a:fld>
            <a:endParaRPr lang="en-GH"/>
          </a:p>
        </p:txBody>
      </p:sp>
    </p:spTree>
    <p:extLst>
      <p:ext uri="{BB962C8B-B14F-4D97-AF65-F5344CB8AC3E}">
        <p14:creationId xmlns:p14="http://schemas.microsoft.com/office/powerpoint/2010/main" val="9942272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H" dirty="0"/>
          </a:p>
        </p:txBody>
      </p:sp>
      <p:sp>
        <p:nvSpPr>
          <p:cNvPr id="4" name="Slide Number Placeholder 3"/>
          <p:cNvSpPr>
            <a:spLocks noGrp="1"/>
          </p:cNvSpPr>
          <p:nvPr>
            <p:ph type="sldNum" sz="quarter" idx="5"/>
          </p:nvPr>
        </p:nvSpPr>
        <p:spPr/>
        <p:txBody>
          <a:bodyPr/>
          <a:lstStyle/>
          <a:p>
            <a:fld id="{A132A369-4BD3-2945-8DCE-810257A9825C}" type="slidenum">
              <a:rPr lang="en-GH" smtClean="0"/>
              <a:t>22</a:t>
            </a:fld>
            <a:endParaRPr lang="en-GH"/>
          </a:p>
        </p:txBody>
      </p:sp>
    </p:spTree>
    <p:extLst>
      <p:ext uri="{BB962C8B-B14F-4D97-AF65-F5344CB8AC3E}">
        <p14:creationId xmlns:p14="http://schemas.microsoft.com/office/powerpoint/2010/main" val="17084554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H" i="0" dirty="0"/>
              <a:t>To review, participants will play a game of </a:t>
            </a:r>
            <a:r>
              <a:rPr lang="en-GB" sz="1200" i="0" kern="1200" dirty="0">
                <a:solidFill>
                  <a:srgbClr val="000000"/>
                </a:solidFill>
                <a:effectLst/>
                <a:highlight>
                  <a:srgbClr val="00FF00"/>
                </a:highlight>
                <a:latin typeface="Times New Roman" panose="02020603050405020304" pitchFamily="18" charset="0"/>
                <a:ea typeface="Palatino" pitchFamily="2" charset="77"/>
              </a:rPr>
              <a:t>Wheel of Fortune. Host will share his screen at the following link: </a:t>
            </a:r>
            <a:r>
              <a:rPr lang="en-GB" sz="1200" u="sng" kern="1200" dirty="0">
                <a:solidFill>
                  <a:srgbClr val="000000"/>
                </a:solidFill>
                <a:effectLst/>
                <a:highlight>
                  <a:srgbClr val="00FF00"/>
                </a:highlight>
                <a:latin typeface="Times New Roman" panose="02020603050405020304" pitchFamily="18" charset="0"/>
                <a:ea typeface="Palatino" pitchFamily="2" charset="77"/>
                <a:hlinkClick r:id="rId3"/>
              </a:rPr>
              <a:t>https://www.triviamaker.com/game-preview/game/WF20220227164600346035212-Keys-to-Change</a:t>
            </a:r>
            <a:endParaRPr lang="en-GH" sz="1200" dirty="0">
              <a:effectLst/>
              <a:highlight>
                <a:srgbClr val="00FF00"/>
              </a:highligh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i="0" kern="1200" dirty="0">
                <a:solidFill>
                  <a:srgbClr val="000000"/>
                </a:solidFill>
                <a:effectLst/>
                <a:highlight>
                  <a:srgbClr val="00FF00"/>
                </a:highlight>
                <a:latin typeface="Times New Roman" panose="02020603050405020304" pitchFamily="18" charset="0"/>
                <a:ea typeface="Palatino" pitchFamily="2" charset="77"/>
              </a:rPr>
              <a:t>The host will then break participants into their Framework Teams. The teams will compete to guess the hidden phrase. Each team will take turns spinning the wheel to guess the letters of the puzzle, while accumulating points. Teams must guess the puzzle after selecting a letter. The first team to correctly guess what the hidden phrase is wins!</a:t>
            </a:r>
            <a:r>
              <a:rPr lang="en-GB" sz="1200" i="0" kern="1200" dirty="0">
                <a:solidFill>
                  <a:srgbClr val="000000"/>
                </a:solidFill>
                <a:effectLst/>
                <a:latin typeface="Times New Roman" panose="02020603050405020304" pitchFamily="18" charset="0"/>
                <a:ea typeface="Palatino" pitchFamily="2" charset="77"/>
              </a:rPr>
              <a:t> </a:t>
            </a:r>
            <a:endParaRPr lang="en-GB" i="0" dirty="0"/>
          </a:p>
          <a:p>
            <a:endParaRPr lang="en-GH" dirty="0"/>
          </a:p>
          <a:p>
            <a:endParaRPr lang="en-GH" dirty="0"/>
          </a:p>
        </p:txBody>
      </p:sp>
      <p:sp>
        <p:nvSpPr>
          <p:cNvPr id="4" name="Slide Number Placeholder 3"/>
          <p:cNvSpPr>
            <a:spLocks noGrp="1"/>
          </p:cNvSpPr>
          <p:nvPr>
            <p:ph type="sldNum" sz="quarter" idx="5"/>
          </p:nvPr>
        </p:nvSpPr>
        <p:spPr/>
        <p:txBody>
          <a:bodyPr/>
          <a:lstStyle/>
          <a:p>
            <a:fld id="{A132A369-4BD3-2945-8DCE-810257A9825C}" type="slidenum">
              <a:rPr lang="en-GH" smtClean="0"/>
              <a:t>23</a:t>
            </a:fld>
            <a:endParaRPr lang="en-GH"/>
          </a:p>
        </p:txBody>
      </p:sp>
    </p:spTree>
    <p:extLst>
      <p:ext uri="{BB962C8B-B14F-4D97-AF65-F5344CB8AC3E}">
        <p14:creationId xmlns:p14="http://schemas.microsoft.com/office/powerpoint/2010/main" val="36302264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H" i="0" dirty="0"/>
              <a:t>To review, participants will play a game of </a:t>
            </a:r>
            <a:r>
              <a:rPr lang="en-GB" sz="1200" i="0" kern="1200" dirty="0">
                <a:solidFill>
                  <a:srgbClr val="000000"/>
                </a:solidFill>
                <a:effectLst/>
                <a:highlight>
                  <a:srgbClr val="00FF00"/>
                </a:highlight>
                <a:latin typeface="Times New Roman" panose="02020603050405020304" pitchFamily="18" charset="0"/>
                <a:ea typeface="Palatino" pitchFamily="2" charset="77"/>
              </a:rPr>
              <a:t>Wheel of Fortune. Host will share his screen at the following link: </a:t>
            </a:r>
            <a:r>
              <a:rPr lang="en-GB" sz="1200" u="sng" kern="1200" dirty="0">
                <a:solidFill>
                  <a:srgbClr val="000000"/>
                </a:solidFill>
                <a:effectLst/>
                <a:highlight>
                  <a:srgbClr val="00FF00"/>
                </a:highlight>
                <a:latin typeface="Times New Roman" panose="02020603050405020304" pitchFamily="18" charset="0"/>
                <a:ea typeface="Palatino" pitchFamily="2" charset="77"/>
                <a:hlinkClick r:id="rId3"/>
              </a:rPr>
              <a:t>https://www.triviamaker.com/game-preview/game/WF20220227164600346035212-Keys-to-Change</a:t>
            </a:r>
            <a:endParaRPr lang="en-GH" sz="1200" dirty="0">
              <a:effectLst/>
              <a:highlight>
                <a:srgbClr val="00FF00"/>
              </a:highligh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i="0" kern="1200" dirty="0">
                <a:solidFill>
                  <a:srgbClr val="000000"/>
                </a:solidFill>
                <a:effectLst/>
                <a:highlight>
                  <a:srgbClr val="00FF00"/>
                </a:highlight>
                <a:latin typeface="Times New Roman" panose="02020603050405020304" pitchFamily="18" charset="0"/>
                <a:ea typeface="Palatino" pitchFamily="2" charset="77"/>
              </a:rPr>
              <a:t>The host will then break participants into their Framework Teams. The teams will compete to guess the hidden phrase. Each team will take turns spinning the wheel to guess the letters of the puzzle, while accumulating points. Teams must guess the puzzle after selecting a letter. The first team to correctly guess what the hidden phrase is wins!</a:t>
            </a:r>
            <a:r>
              <a:rPr lang="en-GB" sz="1200" i="0" kern="1200" dirty="0">
                <a:solidFill>
                  <a:srgbClr val="000000"/>
                </a:solidFill>
                <a:effectLst/>
                <a:latin typeface="Times New Roman" panose="02020603050405020304" pitchFamily="18" charset="0"/>
                <a:ea typeface="Palatino" pitchFamily="2" charset="77"/>
              </a:rPr>
              <a:t> </a:t>
            </a:r>
            <a:endParaRPr lang="en-GB" i="0" dirty="0"/>
          </a:p>
          <a:p>
            <a:endParaRPr lang="en-GH" dirty="0"/>
          </a:p>
          <a:p>
            <a:endParaRPr lang="en-GH" dirty="0"/>
          </a:p>
        </p:txBody>
      </p:sp>
      <p:sp>
        <p:nvSpPr>
          <p:cNvPr id="4" name="Slide Number Placeholder 3"/>
          <p:cNvSpPr>
            <a:spLocks noGrp="1"/>
          </p:cNvSpPr>
          <p:nvPr>
            <p:ph type="sldNum" sz="quarter" idx="5"/>
          </p:nvPr>
        </p:nvSpPr>
        <p:spPr/>
        <p:txBody>
          <a:bodyPr/>
          <a:lstStyle/>
          <a:p>
            <a:fld id="{B8873049-51D0-AC42-94BD-AD703A6FDC6A}" type="slidenum">
              <a:rPr lang="en-GH" smtClean="0"/>
              <a:t>24</a:t>
            </a:fld>
            <a:endParaRPr lang="en-GH"/>
          </a:p>
        </p:txBody>
      </p:sp>
    </p:spTree>
    <p:extLst>
      <p:ext uri="{BB962C8B-B14F-4D97-AF65-F5344CB8AC3E}">
        <p14:creationId xmlns:p14="http://schemas.microsoft.com/office/powerpoint/2010/main" val="37276459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H" dirty="0"/>
              <a:t>Participants will volunteer to share their roses (things they enjoyed) and thorns (things that they did not enjoy) about today’s workshop, and offer suggestions for improvement. </a:t>
            </a:r>
          </a:p>
        </p:txBody>
      </p:sp>
      <p:sp>
        <p:nvSpPr>
          <p:cNvPr id="4" name="Slide Number Placeholder 3"/>
          <p:cNvSpPr>
            <a:spLocks noGrp="1"/>
          </p:cNvSpPr>
          <p:nvPr>
            <p:ph type="sldNum" sz="quarter" idx="5"/>
          </p:nvPr>
        </p:nvSpPr>
        <p:spPr/>
        <p:txBody>
          <a:bodyPr/>
          <a:lstStyle/>
          <a:p>
            <a:fld id="{A132A369-4BD3-2945-8DCE-810257A9825C}" type="slidenum">
              <a:rPr lang="en-GH" smtClean="0"/>
              <a:t>25</a:t>
            </a:fld>
            <a:endParaRPr lang="en-GH"/>
          </a:p>
        </p:txBody>
      </p:sp>
    </p:spTree>
    <p:extLst>
      <p:ext uri="{BB962C8B-B14F-4D97-AF65-F5344CB8AC3E}">
        <p14:creationId xmlns:p14="http://schemas.microsoft.com/office/powerpoint/2010/main" val="16350827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GH" dirty="0"/>
              <a:t>Facilitator will drop the link in the chat so that participants can provide their feedback:</a:t>
            </a:r>
            <a:endParaRPr lang="en-GB" sz="1200" kern="1200" dirty="0">
              <a:solidFill>
                <a:srgbClr val="000000"/>
              </a:solidFill>
              <a:effectLst/>
              <a:latin typeface="Arial" panose="020B0604020202020204" pitchFamily="34" charset="0"/>
              <a:ea typeface="Palatino" pitchFamily="2" charset="77"/>
              <a:cs typeface="Arial" panose="020B0604020202020204" pitchFamily="34" charset="0"/>
            </a:endParaRPr>
          </a:p>
          <a:p>
            <a:pPr marL="0" marR="0">
              <a:spcBef>
                <a:spcPts val="0"/>
              </a:spcBef>
              <a:spcAft>
                <a:spcPts val="0"/>
              </a:spcAft>
            </a:pPr>
            <a:r>
              <a:rPr lang="en-GB" sz="1200" b="1" u="sng" kern="1200" dirty="0">
                <a:solidFill>
                  <a:srgbClr val="000000"/>
                </a:solidFill>
                <a:effectLst/>
                <a:highlight>
                  <a:srgbClr val="00FF00"/>
                </a:highlight>
                <a:latin typeface="Times New Roman" panose="02020603050405020304" pitchFamily="18" charset="0"/>
                <a:ea typeface="Palatino" pitchFamily="2" charset="77"/>
                <a:hlinkClick r:id="rId3"/>
              </a:rPr>
              <a:t>https://docs.google.com/forms/d/1W1FypS7TNIKXbnrs5YuTCVrQgLtU_qf2q7R2i1lot_0/edit</a:t>
            </a:r>
            <a:endParaRPr lang="en-GH" sz="1200" dirty="0">
              <a:effectLst/>
              <a:latin typeface="Times New Roman" panose="02020603050405020304" pitchFamily="18" charset="0"/>
              <a:ea typeface="Times New Roman" panose="02020603050405020304" pitchFamily="18" charset="0"/>
            </a:endParaRPr>
          </a:p>
          <a:p>
            <a:endParaRPr lang="en-GH" dirty="0"/>
          </a:p>
        </p:txBody>
      </p:sp>
      <p:sp>
        <p:nvSpPr>
          <p:cNvPr id="4" name="Slide Number Placeholder 3"/>
          <p:cNvSpPr>
            <a:spLocks noGrp="1"/>
          </p:cNvSpPr>
          <p:nvPr>
            <p:ph type="sldNum" sz="quarter" idx="5"/>
          </p:nvPr>
        </p:nvSpPr>
        <p:spPr/>
        <p:txBody>
          <a:bodyPr/>
          <a:lstStyle/>
          <a:p>
            <a:fld id="{A132A369-4BD3-2945-8DCE-810257A9825C}" type="slidenum">
              <a:rPr lang="en-GH" smtClean="0"/>
              <a:t>26</a:t>
            </a:fld>
            <a:endParaRPr lang="en-GH"/>
          </a:p>
        </p:txBody>
      </p:sp>
    </p:spTree>
    <p:extLst>
      <p:ext uri="{BB962C8B-B14F-4D97-AF65-F5344CB8AC3E}">
        <p14:creationId xmlns:p14="http://schemas.microsoft.com/office/powerpoint/2010/main" val="3959426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H" dirty="0"/>
          </a:p>
        </p:txBody>
      </p:sp>
      <p:sp>
        <p:nvSpPr>
          <p:cNvPr id="4" name="Slide Number Placeholder 3"/>
          <p:cNvSpPr>
            <a:spLocks noGrp="1"/>
          </p:cNvSpPr>
          <p:nvPr>
            <p:ph type="sldNum" sz="quarter" idx="5"/>
          </p:nvPr>
        </p:nvSpPr>
        <p:spPr/>
        <p:txBody>
          <a:bodyPr/>
          <a:lstStyle/>
          <a:p>
            <a:fld id="{A132A369-4BD3-2945-8DCE-810257A9825C}" type="slidenum">
              <a:rPr lang="en-GH" smtClean="0"/>
              <a:t>27</a:t>
            </a:fld>
            <a:endParaRPr lang="en-GH"/>
          </a:p>
        </p:txBody>
      </p:sp>
    </p:spTree>
    <p:extLst>
      <p:ext uri="{BB962C8B-B14F-4D97-AF65-F5344CB8AC3E}">
        <p14:creationId xmlns:p14="http://schemas.microsoft.com/office/powerpoint/2010/main" val="11604358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H" dirty="0"/>
          </a:p>
        </p:txBody>
      </p:sp>
      <p:sp>
        <p:nvSpPr>
          <p:cNvPr id="4" name="Slide Number Placeholder 3"/>
          <p:cNvSpPr>
            <a:spLocks noGrp="1"/>
          </p:cNvSpPr>
          <p:nvPr>
            <p:ph type="sldNum" sz="quarter" idx="5"/>
          </p:nvPr>
        </p:nvSpPr>
        <p:spPr/>
        <p:txBody>
          <a:bodyPr/>
          <a:lstStyle/>
          <a:p>
            <a:fld id="{A132A369-4BD3-2945-8DCE-810257A9825C}" type="slidenum">
              <a:rPr lang="en-GH" smtClean="0"/>
              <a:t>28</a:t>
            </a:fld>
            <a:endParaRPr lang="en-GH"/>
          </a:p>
        </p:txBody>
      </p:sp>
    </p:spTree>
    <p:extLst>
      <p:ext uri="{BB962C8B-B14F-4D97-AF65-F5344CB8AC3E}">
        <p14:creationId xmlns:p14="http://schemas.microsoft.com/office/powerpoint/2010/main" val="33913861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C4FEE-A9B7-CA40-8470-34C4EE37639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GH"/>
          </a:p>
        </p:txBody>
      </p:sp>
      <p:sp>
        <p:nvSpPr>
          <p:cNvPr id="3" name="Subtitle 2">
            <a:extLst>
              <a:ext uri="{FF2B5EF4-FFF2-40B4-BE49-F238E27FC236}">
                <a16:creationId xmlns:a16="http://schemas.microsoft.com/office/drawing/2014/main" id="{FA21B9B3-00EA-CB4B-837B-1A9AA18D0EA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H"/>
          </a:p>
        </p:txBody>
      </p:sp>
      <p:sp>
        <p:nvSpPr>
          <p:cNvPr id="4" name="Date Placeholder 3">
            <a:extLst>
              <a:ext uri="{FF2B5EF4-FFF2-40B4-BE49-F238E27FC236}">
                <a16:creationId xmlns:a16="http://schemas.microsoft.com/office/drawing/2014/main" id="{FE333504-4FA2-524A-AFD8-1112E2289A5C}"/>
              </a:ext>
            </a:extLst>
          </p:cNvPr>
          <p:cNvSpPr>
            <a:spLocks noGrp="1"/>
          </p:cNvSpPr>
          <p:nvPr>
            <p:ph type="dt" sz="half" idx="10"/>
          </p:nvPr>
        </p:nvSpPr>
        <p:spPr/>
        <p:txBody>
          <a:bodyPr/>
          <a:lstStyle/>
          <a:p>
            <a:fld id="{CCC98AD3-E9C3-FA4D-B61F-AA65049E4CAD}" type="datetimeFigureOut">
              <a:rPr lang="en-GH" smtClean="0"/>
              <a:t>5/10/22</a:t>
            </a:fld>
            <a:endParaRPr lang="en-GH"/>
          </a:p>
        </p:txBody>
      </p:sp>
      <p:sp>
        <p:nvSpPr>
          <p:cNvPr id="5" name="Footer Placeholder 4">
            <a:extLst>
              <a:ext uri="{FF2B5EF4-FFF2-40B4-BE49-F238E27FC236}">
                <a16:creationId xmlns:a16="http://schemas.microsoft.com/office/drawing/2014/main" id="{1D4A67CB-E362-5243-B6A8-3BF8B384C733}"/>
              </a:ext>
            </a:extLst>
          </p:cNvPr>
          <p:cNvSpPr>
            <a:spLocks noGrp="1"/>
          </p:cNvSpPr>
          <p:nvPr>
            <p:ph type="ftr" sz="quarter" idx="11"/>
          </p:nvPr>
        </p:nvSpPr>
        <p:spPr/>
        <p:txBody>
          <a:bodyPr/>
          <a:lstStyle/>
          <a:p>
            <a:endParaRPr lang="en-GH"/>
          </a:p>
        </p:txBody>
      </p:sp>
      <p:sp>
        <p:nvSpPr>
          <p:cNvPr id="6" name="Slide Number Placeholder 5">
            <a:extLst>
              <a:ext uri="{FF2B5EF4-FFF2-40B4-BE49-F238E27FC236}">
                <a16:creationId xmlns:a16="http://schemas.microsoft.com/office/drawing/2014/main" id="{BBE032DF-FC71-2C42-95CE-64C1178C961F}"/>
              </a:ext>
            </a:extLst>
          </p:cNvPr>
          <p:cNvSpPr>
            <a:spLocks noGrp="1"/>
          </p:cNvSpPr>
          <p:nvPr>
            <p:ph type="sldNum" sz="quarter" idx="12"/>
          </p:nvPr>
        </p:nvSpPr>
        <p:spPr/>
        <p:txBody>
          <a:bodyPr/>
          <a:lstStyle/>
          <a:p>
            <a:fld id="{0EB57827-9A76-754D-B69B-C1189A3EEC87}" type="slidenum">
              <a:rPr lang="en-GH" smtClean="0"/>
              <a:t>‹#›</a:t>
            </a:fld>
            <a:endParaRPr lang="en-GH"/>
          </a:p>
        </p:txBody>
      </p:sp>
    </p:spTree>
    <p:extLst>
      <p:ext uri="{BB962C8B-B14F-4D97-AF65-F5344CB8AC3E}">
        <p14:creationId xmlns:p14="http://schemas.microsoft.com/office/powerpoint/2010/main" val="22946348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2AE20-5696-B148-89AB-A387928DFA16}"/>
              </a:ext>
            </a:extLst>
          </p:cNvPr>
          <p:cNvSpPr>
            <a:spLocks noGrp="1"/>
          </p:cNvSpPr>
          <p:nvPr>
            <p:ph type="title"/>
          </p:nvPr>
        </p:nvSpPr>
        <p:spPr/>
        <p:txBody>
          <a:bodyPr/>
          <a:lstStyle/>
          <a:p>
            <a:r>
              <a:rPr lang="en-GB"/>
              <a:t>Click to edit Master title style</a:t>
            </a:r>
            <a:endParaRPr lang="en-GH"/>
          </a:p>
        </p:txBody>
      </p:sp>
      <p:sp>
        <p:nvSpPr>
          <p:cNvPr id="3" name="Content Placeholder 2">
            <a:extLst>
              <a:ext uri="{FF2B5EF4-FFF2-40B4-BE49-F238E27FC236}">
                <a16:creationId xmlns:a16="http://schemas.microsoft.com/office/drawing/2014/main" id="{0261716B-5C0B-FD45-94CE-4C23314B46AC}"/>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H"/>
          </a:p>
        </p:txBody>
      </p:sp>
      <p:sp>
        <p:nvSpPr>
          <p:cNvPr id="4" name="Date Placeholder 3">
            <a:extLst>
              <a:ext uri="{FF2B5EF4-FFF2-40B4-BE49-F238E27FC236}">
                <a16:creationId xmlns:a16="http://schemas.microsoft.com/office/drawing/2014/main" id="{F0E62B28-4AEB-524A-B414-0D8D001E3093}"/>
              </a:ext>
            </a:extLst>
          </p:cNvPr>
          <p:cNvSpPr>
            <a:spLocks noGrp="1"/>
          </p:cNvSpPr>
          <p:nvPr>
            <p:ph type="dt" sz="half" idx="10"/>
          </p:nvPr>
        </p:nvSpPr>
        <p:spPr/>
        <p:txBody>
          <a:bodyPr/>
          <a:lstStyle/>
          <a:p>
            <a:fld id="{CCC98AD3-E9C3-FA4D-B61F-AA65049E4CAD}" type="datetimeFigureOut">
              <a:rPr lang="en-GH" smtClean="0"/>
              <a:t>5/10/22</a:t>
            </a:fld>
            <a:endParaRPr lang="en-GH"/>
          </a:p>
        </p:txBody>
      </p:sp>
      <p:sp>
        <p:nvSpPr>
          <p:cNvPr id="5" name="Footer Placeholder 4">
            <a:extLst>
              <a:ext uri="{FF2B5EF4-FFF2-40B4-BE49-F238E27FC236}">
                <a16:creationId xmlns:a16="http://schemas.microsoft.com/office/drawing/2014/main" id="{AD519180-46EE-F444-88C3-42AE97650685}"/>
              </a:ext>
            </a:extLst>
          </p:cNvPr>
          <p:cNvSpPr>
            <a:spLocks noGrp="1"/>
          </p:cNvSpPr>
          <p:nvPr>
            <p:ph type="ftr" sz="quarter" idx="11"/>
          </p:nvPr>
        </p:nvSpPr>
        <p:spPr/>
        <p:txBody>
          <a:bodyPr/>
          <a:lstStyle/>
          <a:p>
            <a:endParaRPr lang="en-GH"/>
          </a:p>
        </p:txBody>
      </p:sp>
      <p:sp>
        <p:nvSpPr>
          <p:cNvPr id="6" name="Slide Number Placeholder 5">
            <a:extLst>
              <a:ext uri="{FF2B5EF4-FFF2-40B4-BE49-F238E27FC236}">
                <a16:creationId xmlns:a16="http://schemas.microsoft.com/office/drawing/2014/main" id="{102CA8CE-E5E3-4445-92CC-C23AA2FB902A}"/>
              </a:ext>
            </a:extLst>
          </p:cNvPr>
          <p:cNvSpPr>
            <a:spLocks noGrp="1"/>
          </p:cNvSpPr>
          <p:nvPr>
            <p:ph type="sldNum" sz="quarter" idx="12"/>
          </p:nvPr>
        </p:nvSpPr>
        <p:spPr/>
        <p:txBody>
          <a:bodyPr/>
          <a:lstStyle/>
          <a:p>
            <a:fld id="{0EB57827-9A76-754D-B69B-C1189A3EEC87}" type="slidenum">
              <a:rPr lang="en-GH" smtClean="0"/>
              <a:t>‹#›</a:t>
            </a:fld>
            <a:endParaRPr lang="en-GH"/>
          </a:p>
        </p:txBody>
      </p:sp>
    </p:spTree>
    <p:extLst>
      <p:ext uri="{BB962C8B-B14F-4D97-AF65-F5344CB8AC3E}">
        <p14:creationId xmlns:p14="http://schemas.microsoft.com/office/powerpoint/2010/main" val="1033520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9A98E-2F80-2246-9E85-1534E1F204EC}"/>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GH"/>
          </a:p>
        </p:txBody>
      </p:sp>
      <p:sp>
        <p:nvSpPr>
          <p:cNvPr id="3" name="Text Placeholder 2">
            <a:extLst>
              <a:ext uri="{FF2B5EF4-FFF2-40B4-BE49-F238E27FC236}">
                <a16:creationId xmlns:a16="http://schemas.microsoft.com/office/drawing/2014/main" id="{C23319EE-6DF0-4B4C-AD83-FB24D4A05A1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E2CED90-A4F0-AB43-A293-A5EDE13CBCA3}"/>
              </a:ext>
            </a:extLst>
          </p:cNvPr>
          <p:cNvSpPr>
            <a:spLocks noGrp="1"/>
          </p:cNvSpPr>
          <p:nvPr>
            <p:ph type="dt" sz="half" idx="10"/>
          </p:nvPr>
        </p:nvSpPr>
        <p:spPr/>
        <p:txBody>
          <a:bodyPr/>
          <a:lstStyle/>
          <a:p>
            <a:fld id="{CCC98AD3-E9C3-FA4D-B61F-AA65049E4CAD}" type="datetimeFigureOut">
              <a:rPr lang="en-GH" smtClean="0"/>
              <a:t>5/10/22</a:t>
            </a:fld>
            <a:endParaRPr lang="en-GH"/>
          </a:p>
        </p:txBody>
      </p:sp>
      <p:sp>
        <p:nvSpPr>
          <p:cNvPr id="5" name="Footer Placeholder 4">
            <a:extLst>
              <a:ext uri="{FF2B5EF4-FFF2-40B4-BE49-F238E27FC236}">
                <a16:creationId xmlns:a16="http://schemas.microsoft.com/office/drawing/2014/main" id="{EA72D357-5F83-E749-AF6B-3CBBB681023D}"/>
              </a:ext>
            </a:extLst>
          </p:cNvPr>
          <p:cNvSpPr>
            <a:spLocks noGrp="1"/>
          </p:cNvSpPr>
          <p:nvPr>
            <p:ph type="ftr" sz="quarter" idx="11"/>
          </p:nvPr>
        </p:nvSpPr>
        <p:spPr/>
        <p:txBody>
          <a:bodyPr/>
          <a:lstStyle/>
          <a:p>
            <a:endParaRPr lang="en-GH"/>
          </a:p>
        </p:txBody>
      </p:sp>
      <p:sp>
        <p:nvSpPr>
          <p:cNvPr id="6" name="Slide Number Placeholder 5">
            <a:extLst>
              <a:ext uri="{FF2B5EF4-FFF2-40B4-BE49-F238E27FC236}">
                <a16:creationId xmlns:a16="http://schemas.microsoft.com/office/drawing/2014/main" id="{1D268949-C41A-9E4F-8716-150A8C1DB986}"/>
              </a:ext>
            </a:extLst>
          </p:cNvPr>
          <p:cNvSpPr>
            <a:spLocks noGrp="1"/>
          </p:cNvSpPr>
          <p:nvPr>
            <p:ph type="sldNum" sz="quarter" idx="12"/>
          </p:nvPr>
        </p:nvSpPr>
        <p:spPr/>
        <p:txBody>
          <a:bodyPr/>
          <a:lstStyle/>
          <a:p>
            <a:fld id="{0EB57827-9A76-754D-B69B-C1189A3EEC87}" type="slidenum">
              <a:rPr lang="en-GH" smtClean="0"/>
              <a:t>‹#›</a:t>
            </a:fld>
            <a:endParaRPr lang="en-GH"/>
          </a:p>
        </p:txBody>
      </p:sp>
    </p:spTree>
    <p:extLst>
      <p:ext uri="{BB962C8B-B14F-4D97-AF65-F5344CB8AC3E}">
        <p14:creationId xmlns:p14="http://schemas.microsoft.com/office/powerpoint/2010/main" val="2304196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8D5DD-930A-4846-8A2B-0156ED9EA3E5}"/>
              </a:ext>
            </a:extLst>
          </p:cNvPr>
          <p:cNvSpPr>
            <a:spLocks noGrp="1"/>
          </p:cNvSpPr>
          <p:nvPr>
            <p:ph type="title"/>
          </p:nvPr>
        </p:nvSpPr>
        <p:spPr/>
        <p:txBody>
          <a:bodyPr/>
          <a:lstStyle/>
          <a:p>
            <a:r>
              <a:rPr lang="en-GB"/>
              <a:t>Click to edit Master title style</a:t>
            </a:r>
            <a:endParaRPr lang="en-GH"/>
          </a:p>
        </p:txBody>
      </p:sp>
      <p:sp>
        <p:nvSpPr>
          <p:cNvPr id="3" name="Content Placeholder 2">
            <a:extLst>
              <a:ext uri="{FF2B5EF4-FFF2-40B4-BE49-F238E27FC236}">
                <a16:creationId xmlns:a16="http://schemas.microsoft.com/office/drawing/2014/main" id="{7DF5229B-89D4-CC4E-81FC-21127AA5D21B}"/>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H"/>
          </a:p>
        </p:txBody>
      </p:sp>
      <p:sp>
        <p:nvSpPr>
          <p:cNvPr id="4" name="Content Placeholder 3">
            <a:extLst>
              <a:ext uri="{FF2B5EF4-FFF2-40B4-BE49-F238E27FC236}">
                <a16:creationId xmlns:a16="http://schemas.microsoft.com/office/drawing/2014/main" id="{71FFBFB2-EBB6-9A4B-AACD-6601A4838EA0}"/>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H"/>
          </a:p>
        </p:txBody>
      </p:sp>
      <p:sp>
        <p:nvSpPr>
          <p:cNvPr id="5" name="Date Placeholder 4">
            <a:extLst>
              <a:ext uri="{FF2B5EF4-FFF2-40B4-BE49-F238E27FC236}">
                <a16:creationId xmlns:a16="http://schemas.microsoft.com/office/drawing/2014/main" id="{28B18EB8-76F5-7644-A7AD-870E977A6033}"/>
              </a:ext>
            </a:extLst>
          </p:cNvPr>
          <p:cNvSpPr>
            <a:spLocks noGrp="1"/>
          </p:cNvSpPr>
          <p:nvPr>
            <p:ph type="dt" sz="half" idx="10"/>
          </p:nvPr>
        </p:nvSpPr>
        <p:spPr/>
        <p:txBody>
          <a:bodyPr/>
          <a:lstStyle/>
          <a:p>
            <a:fld id="{CCC98AD3-E9C3-FA4D-B61F-AA65049E4CAD}" type="datetimeFigureOut">
              <a:rPr lang="en-GH" smtClean="0"/>
              <a:t>5/10/22</a:t>
            </a:fld>
            <a:endParaRPr lang="en-GH"/>
          </a:p>
        </p:txBody>
      </p:sp>
      <p:sp>
        <p:nvSpPr>
          <p:cNvPr id="6" name="Footer Placeholder 5">
            <a:extLst>
              <a:ext uri="{FF2B5EF4-FFF2-40B4-BE49-F238E27FC236}">
                <a16:creationId xmlns:a16="http://schemas.microsoft.com/office/drawing/2014/main" id="{312E0B6D-B831-8D40-9117-4E46980A1D35}"/>
              </a:ext>
            </a:extLst>
          </p:cNvPr>
          <p:cNvSpPr>
            <a:spLocks noGrp="1"/>
          </p:cNvSpPr>
          <p:nvPr>
            <p:ph type="ftr" sz="quarter" idx="11"/>
          </p:nvPr>
        </p:nvSpPr>
        <p:spPr/>
        <p:txBody>
          <a:bodyPr/>
          <a:lstStyle/>
          <a:p>
            <a:endParaRPr lang="en-GH"/>
          </a:p>
        </p:txBody>
      </p:sp>
      <p:sp>
        <p:nvSpPr>
          <p:cNvPr id="7" name="Slide Number Placeholder 6">
            <a:extLst>
              <a:ext uri="{FF2B5EF4-FFF2-40B4-BE49-F238E27FC236}">
                <a16:creationId xmlns:a16="http://schemas.microsoft.com/office/drawing/2014/main" id="{BAD3B732-7514-7E49-B6E3-D439673715BF}"/>
              </a:ext>
            </a:extLst>
          </p:cNvPr>
          <p:cNvSpPr>
            <a:spLocks noGrp="1"/>
          </p:cNvSpPr>
          <p:nvPr>
            <p:ph type="sldNum" sz="quarter" idx="12"/>
          </p:nvPr>
        </p:nvSpPr>
        <p:spPr/>
        <p:txBody>
          <a:bodyPr/>
          <a:lstStyle/>
          <a:p>
            <a:fld id="{0EB57827-9A76-754D-B69B-C1189A3EEC87}" type="slidenum">
              <a:rPr lang="en-GH" smtClean="0"/>
              <a:t>‹#›</a:t>
            </a:fld>
            <a:endParaRPr lang="en-GH"/>
          </a:p>
        </p:txBody>
      </p:sp>
    </p:spTree>
    <p:extLst>
      <p:ext uri="{BB962C8B-B14F-4D97-AF65-F5344CB8AC3E}">
        <p14:creationId xmlns:p14="http://schemas.microsoft.com/office/powerpoint/2010/main" val="31132263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8E16F-9E0F-0446-8C22-67C383D357DE}"/>
              </a:ext>
            </a:extLst>
          </p:cNvPr>
          <p:cNvSpPr>
            <a:spLocks noGrp="1"/>
          </p:cNvSpPr>
          <p:nvPr>
            <p:ph type="title"/>
          </p:nvPr>
        </p:nvSpPr>
        <p:spPr>
          <a:xfrm>
            <a:off x="839788" y="365125"/>
            <a:ext cx="10515600" cy="1325563"/>
          </a:xfrm>
        </p:spPr>
        <p:txBody>
          <a:bodyPr/>
          <a:lstStyle/>
          <a:p>
            <a:r>
              <a:rPr lang="en-GB"/>
              <a:t>Click to edit Master title style</a:t>
            </a:r>
            <a:endParaRPr lang="en-GH"/>
          </a:p>
        </p:txBody>
      </p:sp>
      <p:sp>
        <p:nvSpPr>
          <p:cNvPr id="3" name="Text Placeholder 2">
            <a:extLst>
              <a:ext uri="{FF2B5EF4-FFF2-40B4-BE49-F238E27FC236}">
                <a16:creationId xmlns:a16="http://schemas.microsoft.com/office/drawing/2014/main" id="{2AD064E5-B82E-AF4A-96FE-9697A63CCB3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1088C8C1-CEBF-9B46-AA09-48601A8808EC}"/>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H"/>
          </a:p>
        </p:txBody>
      </p:sp>
      <p:sp>
        <p:nvSpPr>
          <p:cNvPr id="5" name="Text Placeholder 4">
            <a:extLst>
              <a:ext uri="{FF2B5EF4-FFF2-40B4-BE49-F238E27FC236}">
                <a16:creationId xmlns:a16="http://schemas.microsoft.com/office/drawing/2014/main" id="{08F3C991-41CD-964A-8A76-79C41DF170F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5AAF3625-1465-0843-86D7-CA9154E8BA08}"/>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H"/>
          </a:p>
        </p:txBody>
      </p:sp>
      <p:sp>
        <p:nvSpPr>
          <p:cNvPr id="7" name="Date Placeholder 6">
            <a:extLst>
              <a:ext uri="{FF2B5EF4-FFF2-40B4-BE49-F238E27FC236}">
                <a16:creationId xmlns:a16="http://schemas.microsoft.com/office/drawing/2014/main" id="{5D2B4130-042B-D048-BEB5-16881EAB7AE7}"/>
              </a:ext>
            </a:extLst>
          </p:cNvPr>
          <p:cNvSpPr>
            <a:spLocks noGrp="1"/>
          </p:cNvSpPr>
          <p:nvPr>
            <p:ph type="dt" sz="half" idx="10"/>
          </p:nvPr>
        </p:nvSpPr>
        <p:spPr/>
        <p:txBody>
          <a:bodyPr/>
          <a:lstStyle/>
          <a:p>
            <a:fld id="{CCC98AD3-E9C3-FA4D-B61F-AA65049E4CAD}" type="datetimeFigureOut">
              <a:rPr lang="en-GH" smtClean="0"/>
              <a:t>5/10/22</a:t>
            </a:fld>
            <a:endParaRPr lang="en-GH"/>
          </a:p>
        </p:txBody>
      </p:sp>
      <p:sp>
        <p:nvSpPr>
          <p:cNvPr id="8" name="Footer Placeholder 7">
            <a:extLst>
              <a:ext uri="{FF2B5EF4-FFF2-40B4-BE49-F238E27FC236}">
                <a16:creationId xmlns:a16="http://schemas.microsoft.com/office/drawing/2014/main" id="{56865AFD-C3FA-544B-8B85-AFDB54E2093B}"/>
              </a:ext>
            </a:extLst>
          </p:cNvPr>
          <p:cNvSpPr>
            <a:spLocks noGrp="1"/>
          </p:cNvSpPr>
          <p:nvPr>
            <p:ph type="ftr" sz="quarter" idx="11"/>
          </p:nvPr>
        </p:nvSpPr>
        <p:spPr/>
        <p:txBody>
          <a:bodyPr/>
          <a:lstStyle/>
          <a:p>
            <a:endParaRPr lang="en-GH"/>
          </a:p>
        </p:txBody>
      </p:sp>
      <p:sp>
        <p:nvSpPr>
          <p:cNvPr id="9" name="Slide Number Placeholder 8">
            <a:extLst>
              <a:ext uri="{FF2B5EF4-FFF2-40B4-BE49-F238E27FC236}">
                <a16:creationId xmlns:a16="http://schemas.microsoft.com/office/drawing/2014/main" id="{A957B7E4-0CBA-2D44-BB15-8AD20B4B5C91}"/>
              </a:ext>
            </a:extLst>
          </p:cNvPr>
          <p:cNvSpPr>
            <a:spLocks noGrp="1"/>
          </p:cNvSpPr>
          <p:nvPr>
            <p:ph type="sldNum" sz="quarter" idx="12"/>
          </p:nvPr>
        </p:nvSpPr>
        <p:spPr/>
        <p:txBody>
          <a:bodyPr/>
          <a:lstStyle/>
          <a:p>
            <a:fld id="{0EB57827-9A76-754D-B69B-C1189A3EEC87}" type="slidenum">
              <a:rPr lang="en-GH" smtClean="0"/>
              <a:t>‹#›</a:t>
            </a:fld>
            <a:endParaRPr lang="en-GH"/>
          </a:p>
        </p:txBody>
      </p:sp>
    </p:spTree>
    <p:extLst>
      <p:ext uri="{BB962C8B-B14F-4D97-AF65-F5344CB8AC3E}">
        <p14:creationId xmlns:p14="http://schemas.microsoft.com/office/powerpoint/2010/main" val="19039834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0B53C-DE63-1F41-9DD4-38032877770D}"/>
              </a:ext>
            </a:extLst>
          </p:cNvPr>
          <p:cNvSpPr>
            <a:spLocks noGrp="1"/>
          </p:cNvSpPr>
          <p:nvPr>
            <p:ph type="title"/>
          </p:nvPr>
        </p:nvSpPr>
        <p:spPr/>
        <p:txBody>
          <a:bodyPr/>
          <a:lstStyle/>
          <a:p>
            <a:r>
              <a:rPr lang="en-GB"/>
              <a:t>Click to edit Master title style</a:t>
            </a:r>
            <a:endParaRPr lang="en-GH"/>
          </a:p>
        </p:txBody>
      </p:sp>
      <p:sp>
        <p:nvSpPr>
          <p:cNvPr id="3" name="Date Placeholder 2">
            <a:extLst>
              <a:ext uri="{FF2B5EF4-FFF2-40B4-BE49-F238E27FC236}">
                <a16:creationId xmlns:a16="http://schemas.microsoft.com/office/drawing/2014/main" id="{8958D7E7-D711-3746-B385-9A47D8FF9DBD}"/>
              </a:ext>
            </a:extLst>
          </p:cNvPr>
          <p:cNvSpPr>
            <a:spLocks noGrp="1"/>
          </p:cNvSpPr>
          <p:nvPr>
            <p:ph type="dt" sz="half" idx="10"/>
          </p:nvPr>
        </p:nvSpPr>
        <p:spPr/>
        <p:txBody>
          <a:bodyPr/>
          <a:lstStyle/>
          <a:p>
            <a:fld id="{CCC98AD3-E9C3-FA4D-B61F-AA65049E4CAD}" type="datetimeFigureOut">
              <a:rPr lang="en-GH" smtClean="0"/>
              <a:t>5/10/22</a:t>
            </a:fld>
            <a:endParaRPr lang="en-GH"/>
          </a:p>
        </p:txBody>
      </p:sp>
      <p:sp>
        <p:nvSpPr>
          <p:cNvPr id="4" name="Footer Placeholder 3">
            <a:extLst>
              <a:ext uri="{FF2B5EF4-FFF2-40B4-BE49-F238E27FC236}">
                <a16:creationId xmlns:a16="http://schemas.microsoft.com/office/drawing/2014/main" id="{DB56BC30-8E9F-AC4E-A3E5-BFE5537004EC}"/>
              </a:ext>
            </a:extLst>
          </p:cNvPr>
          <p:cNvSpPr>
            <a:spLocks noGrp="1"/>
          </p:cNvSpPr>
          <p:nvPr>
            <p:ph type="ftr" sz="quarter" idx="11"/>
          </p:nvPr>
        </p:nvSpPr>
        <p:spPr/>
        <p:txBody>
          <a:bodyPr/>
          <a:lstStyle/>
          <a:p>
            <a:endParaRPr lang="en-GH"/>
          </a:p>
        </p:txBody>
      </p:sp>
      <p:sp>
        <p:nvSpPr>
          <p:cNvPr id="5" name="Slide Number Placeholder 4">
            <a:extLst>
              <a:ext uri="{FF2B5EF4-FFF2-40B4-BE49-F238E27FC236}">
                <a16:creationId xmlns:a16="http://schemas.microsoft.com/office/drawing/2014/main" id="{871BE2AF-9CBB-794E-AB71-FD40F93879EE}"/>
              </a:ext>
            </a:extLst>
          </p:cNvPr>
          <p:cNvSpPr>
            <a:spLocks noGrp="1"/>
          </p:cNvSpPr>
          <p:nvPr>
            <p:ph type="sldNum" sz="quarter" idx="12"/>
          </p:nvPr>
        </p:nvSpPr>
        <p:spPr/>
        <p:txBody>
          <a:bodyPr/>
          <a:lstStyle/>
          <a:p>
            <a:fld id="{0EB57827-9A76-754D-B69B-C1189A3EEC87}" type="slidenum">
              <a:rPr lang="en-GH" smtClean="0"/>
              <a:t>‹#›</a:t>
            </a:fld>
            <a:endParaRPr lang="en-GH"/>
          </a:p>
        </p:txBody>
      </p:sp>
    </p:spTree>
    <p:extLst>
      <p:ext uri="{BB962C8B-B14F-4D97-AF65-F5344CB8AC3E}">
        <p14:creationId xmlns:p14="http://schemas.microsoft.com/office/powerpoint/2010/main" val="31899037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07506A6-361E-3B4B-9782-952930E379D4}"/>
              </a:ext>
            </a:extLst>
          </p:cNvPr>
          <p:cNvSpPr>
            <a:spLocks noGrp="1"/>
          </p:cNvSpPr>
          <p:nvPr>
            <p:ph type="dt" sz="half" idx="10"/>
          </p:nvPr>
        </p:nvSpPr>
        <p:spPr/>
        <p:txBody>
          <a:bodyPr/>
          <a:lstStyle/>
          <a:p>
            <a:fld id="{CCC98AD3-E9C3-FA4D-B61F-AA65049E4CAD}" type="datetimeFigureOut">
              <a:rPr lang="en-GH" smtClean="0"/>
              <a:t>5/10/22</a:t>
            </a:fld>
            <a:endParaRPr lang="en-GH"/>
          </a:p>
        </p:txBody>
      </p:sp>
      <p:sp>
        <p:nvSpPr>
          <p:cNvPr id="3" name="Footer Placeholder 2">
            <a:extLst>
              <a:ext uri="{FF2B5EF4-FFF2-40B4-BE49-F238E27FC236}">
                <a16:creationId xmlns:a16="http://schemas.microsoft.com/office/drawing/2014/main" id="{3C1BE283-7F6F-4F4C-BB0D-129D4BF47E33}"/>
              </a:ext>
            </a:extLst>
          </p:cNvPr>
          <p:cNvSpPr>
            <a:spLocks noGrp="1"/>
          </p:cNvSpPr>
          <p:nvPr>
            <p:ph type="ftr" sz="quarter" idx="11"/>
          </p:nvPr>
        </p:nvSpPr>
        <p:spPr/>
        <p:txBody>
          <a:bodyPr/>
          <a:lstStyle/>
          <a:p>
            <a:endParaRPr lang="en-GH"/>
          </a:p>
        </p:txBody>
      </p:sp>
      <p:sp>
        <p:nvSpPr>
          <p:cNvPr id="4" name="Slide Number Placeholder 3">
            <a:extLst>
              <a:ext uri="{FF2B5EF4-FFF2-40B4-BE49-F238E27FC236}">
                <a16:creationId xmlns:a16="http://schemas.microsoft.com/office/drawing/2014/main" id="{A8881A38-D714-EE46-8C63-635C6BFD0B23}"/>
              </a:ext>
            </a:extLst>
          </p:cNvPr>
          <p:cNvSpPr>
            <a:spLocks noGrp="1"/>
          </p:cNvSpPr>
          <p:nvPr>
            <p:ph type="sldNum" sz="quarter" idx="12"/>
          </p:nvPr>
        </p:nvSpPr>
        <p:spPr/>
        <p:txBody>
          <a:bodyPr/>
          <a:lstStyle/>
          <a:p>
            <a:fld id="{0EB57827-9A76-754D-B69B-C1189A3EEC87}" type="slidenum">
              <a:rPr lang="en-GH" smtClean="0"/>
              <a:t>‹#›</a:t>
            </a:fld>
            <a:endParaRPr lang="en-GH"/>
          </a:p>
        </p:txBody>
      </p:sp>
    </p:spTree>
    <p:extLst>
      <p:ext uri="{BB962C8B-B14F-4D97-AF65-F5344CB8AC3E}">
        <p14:creationId xmlns:p14="http://schemas.microsoft.com/office/powerpoint/2010/main" val="512926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D0ABA-580A-E747-A309-58BCE1F9950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GH"/>
          </a:p>
        </p:txBody>
      </p:sp>
      <p:sp>
        <p:nvSpPr>
          <p:cNvPr id="3" name="Content Placeholder 2">
            <a:extLst>
              <a:ext uri="{FF2B5EF4-FFF2-40B4-BE49-F238E27FC236}">
                <a16:creationId xmlns:a16="http://schemas.microsoft.com/office/drawing/2014/main" id="{B8A38EED-53F2-AC49-A7F4-C4E3D2E6BCD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H"/>
          </a:p>
        </p:txBody>
      </p:sp>
      <p:sp>
        <p:nvSpPr>
          <p:cNvPr id="4" name="Text Placeholder 3">
            <a:extLst>
              <a:ext uri="{FF2B5EF4-FFF2-40B4-BE49-F238E27FC236}">
                <a16:creationId xmlns:a16="http://schemas.microsoft.com/office/drawing/2014/main" id="{65F6EC39-E0D4-7C47-9B66-18962D2C64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03051D0-99EE-FC46-891C-1EA0FBD6CD62}"/>
              </a:ext>
            </a:extLst>
          </p:cNvPr>
          <p:cNvSpPr>
            <a:spLocks noGrp="1"/>
          </p:cNvSpPr>
          <p:nvPr>
            <p:ph type="dt" sz="half" idx="10"/>
          </p:nvPr>
        </p:nvSpPr>
        <p:spPr/>
        <p:txBody>
          <a:bodyPr/>
          <a:lstStyle/>
          <a:p>
            <a:fld id="{CCC98AD3-E9C3-FA4D-B61F-AA65049E4CAD}" type="datetimeFigureOut">
              <a:rPr lang="en-GH" smtClean="0"/>
              <a:t>5/10/22</a:t>
            </a:fld>
            <a:endParaRPr lang="en-GH"/>
          </a:p>
        </p:txBody>
      </p:sp>
      <p:sp>
        <p:nvSpPr>
          <p:cNvPr id="6" name="Footer Placeholder 5">
            <a:extLst>
              <a:ext uri="{FF2B5EF4-FFF2-40B4-BE49-F238E27FC236}">
                <a16:creationId xmlns:a16="http://schemas.microsoft.com/office/drawing/2014/main" id="{8EC6151C-2D3E-1841-8C55-1CD0EB041A87}"/>
              </a:ext>
            </a:extLst>
          </p:cNvPr>
          <p:cNvSpPr>
            <a:spLocks noGrp="1"/>
          </p:cNvSpPr>
          <p:nvPr>
            <p:ph type="ftr" sz="quarter" idx="11"/>
          </p:nvPr>
        </p:nvSpPr>
        <p:spPr/>
        <p:txBody>
          <a:bodyPr/>
          <a:lstStyle/>
          <a:p>
            <a:endParaRPr lang="en-GH"/>
          </a:p>
        </p:txBody>
      </p:sp>
      <p:sp>
        <p:nvSpPr>
          <p:cNvPr id="7" name="Slide Number Placeholder 6">
            <a:extLst>
              <a:ext uri="{FF2B5EF4-FFF2-40B4-BE49-F238E27FC236}">
                <a16:creationId xmlns:a16="http://schemas.microsoft.com/office/drawing/2014/main" id="{C52A505A-0898-0F46-8C60-657ED038B0D4}"/>
              </a:ext>
            </a:extLst>
          </p:cNvPr>
          <p:cNvSpPr>
            <a:spLocks noGrp="1"/>
          </p:cNvSpPr>
          <p:nvPr>
            <p:ph type="sldNum" sz="quarter" idx="12"/>
          </p:nvPr>
        </p:nvSpPr>
        <p:spPr/>
        <p:txBody>
          <a:bodyPr/>
          <a:lstStyle/>
          <a:p>
            <a:fld id="{0EB57827-9A76-754D-B69B-C1189A3EEC87}" type="slidenum">
              <a:rPr lang="en-GH" smtClean="0"/>
              <a:t>‹#›</a:t>
            </a:fld>
            <a:endParaRPr lang="en-GH"/>
          </a:p>
        </p:txBody>
      </p:sp>
    </p:spTree>
    <p:extLst>
      <p:ext uri="{BB962C8B-B14F-4D97-AF65-F5344CB8AC3E}">
        <p14:creationId xmlns:p14="http://schemas.microsoft.com/office/powerpoint/2010/main" val="34559202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9F1CF-5E2E-9E49-BF61-6B9C8792573B}"/>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GH"/>
          </a:p>
        </p:txBody>
      </p:sp>
      <p:sp>
        <p:nvSpPr>
          <p:cNvPr id="3" name="Picture Placeholder 2">
            <a:extLst>
              <a:ext uri="{FF2B5EF4-FFF2-40B4-BE49-F238E27FC236}">
                <a16:creationId xmlns:a16="http://schemas.microsoft.com/office/drawing/2014/main" id="{D65401DC-124C-1F49-87CF-34FA0855C95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H"/>
          </a:p>
        </p:txBody>
      </p:sp>
      <p:sp>
        <p:nvSpPr>
          <p:cNvPr id="4" name="Text Placeholder 3">
            <a:extLst>
              <a:ext uri="{FF2B5EF4-FFF2-40B4-BE49-F238E27FC236}">
                <a16:creationId xmlns:a16="http://schemas.microsoft.com/office/drawing/2014/main" id="{7D29ECD3-58B0-BD4D-A547-589B25B3C4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BA9BA7B-E70A-E941-9F2E-84321D56E41D}"/>
              </a:ext>
            </a:extLst>
          </p:cNvPr>
          <p:cNvSpPr>
            <a:spLocks noGrp="1"/>
          </p:cNvSpPr>
          <p:nvPr>
            <p:ph type="dt" sz="half" idx="10"/>
          </p:nvPr>
        </p:nvSpPr>
        <p:spPr/>
        <p:txBody>
          <a:bodyPr/>
          <a:lstStyle/>
          <a:p>
            <a:fld id="{CCC98AD3-E9C3-FA4D-B61F-AA65049E4CAD}" type="datetimeFigureOut">
              <a:rPr lang="en-GH" smtClean="0"/>
              <a:t>5/10/22</a:t>
            </a:fld>
            <a:endParaRPr lang="en-GH"/>
          </a:p>
        </p:txBody>
      </p:sp>
      <p:sp>
        <p:nvSpPr>
          <p:cNvPr id="6" name="Footer Placeholder 5">
            <a:extLst>
              <a:ext uri="{FF2B5EF4-FFF2-40B4-BE49-F238E27FC236}">
                <a16:creationId xmlns:a16="http://schemas.microsoft.com/office/drawing/2014/main" id="{ECFA9AAB-8650-2242-B0D6-5FDBE6A92540}"/>
              </a:ext>
            </a:extLst>
          </p:cNvPr>
          <p:cNvSpPr>
            <a:spLocks noGrp="1"/>
          </p:cNvSpPr>
          <p:nvPr>
            <p:ph type="ftr" sz="quarter" idx="11"/>
          </p:nvPr>
        </p:nvSpPr>
        <p:spPr/>
        <p:txBody>
          <a:bodyPr/>
          <a:lstStyle/>
          <a:p>
            <a:endParaRPr lang="en-GH"/>
          </a:p>
        </p:txBody>
      </p:sp>
      <p:sp>
        <p:nvSpPr>
          <p:cNvPr id="7" name="Slide Number Placeholder 6">
            <a:extLst>
              <a:ext uri="{FF2B5EF4-FFF2-40B4-BE49-F238E27FC236}">
                <a16:creationId xmlns:a16="http://schemas.microsoft.com/office/drawing/2014/main" id="{CF083FC4-E628-4541-91D3-CE2B54A1322C}"/>
              </a:ext>
            </a:extLst>
          </p:cNvPr>
          <p:cNvSpPr>
            <a:spLocks noGrp="1"/>
          </p:cNvSpPr>
          <p:nvPr>
            <p:ph type="sldNum" sz="quarter" idx="12"/>
          </p:nvPr>
        </p:nvSpPr>
        <p:spPr/>
        <p:txBody>
          <a:bodyPr/>
          <a:lstStyle/>
          <a:p>
            <a:fld id="{0EB57827-9A76-754D-B69B-C1189A3EEC87}" type="slidenum">
              <a:rPr lang="en-GH" smtClean="0"/>
              <a:t>‹#›</a:t>
            </a:fld>
            <a:endParaRPr lang="en-GH"/>
          </a:p>
        </p:txBody>
      </p:sp>
    </p:spTree>
    <p:extLst>
      <p:ext uri="{BB962C8B-B14F-4D97-AF65-F5344CB8AC3E}">
        <p14:creationId xmlns:p14="http://schemas.microsoft.com/office/powerpoint/2010/main" val="35960170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24293-AF57-AC49-98DB-7656E0F50E54}"/>
              </a:ext>
            </a:extLst>
          </p:cNvPr>
          <p:cNvSpPr>
            <a:spLocks noGrp="1"/>
          </p:cNvSpPr>
          <p:nvPr>
            <p:ph type="title"/>
          </p:nvPr>
        </p:nvSpPr>
        <p:spPr/>
        <p:txBody>
          <a:bodyPr/>
          <a:lstStyle/>
          <a:p>
            <a:r>
              <a:rPr lang="en-GB"/>
              <a:t>Click to edit Master title style</a:t>
            </a:r>
            <a:endParaRPr lang="en-GH"/>
          </a:p>
        </p:txBody>
      </p:sp>
      <p:sp>
        <p:nvSpPr>
          <p:cNvPr id="3" name="Vertical Text Placeholder 2">
            <a:extLst>
              <a:ext uri="{FF2B5EF4-FFF2-40B4-BE49-F238E27FC236}">
                <a16:creationId xmlns:a16="http://schemas.microsoft.com/office/drawing/2014/main" id="{68EC65FC-BD54-C540-B9C3-83701270550E}"/>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H"/>
          </a:p>
        </p:txBody>
      </p:sp>
      <p:sp>
        <p:nvSpPr>
          <p:cNvPr id="4" name="Date Placeholder 3">
            <a:extLst>
              <a:ext uri="{FF2B5EF4-FFF2-40B4-BE49-F238E27FC236}">
                <a16:creationId xmlns:a16="http://schemas.microsoft.com/office/drawing/2014/main" id="{920F8AF2-D1D4-0C41-9F4F-3E5C982B75B7}"/>
              </a:ext>
            </a:extLst>
          </p:cNvPr>
          <p:cNvSpPr>
            <a:spLocks noGrp="1"/>
          </p:cNvSpPr>
          <p:nvPr>
            <p:ph type="dt" sz="half" idx="10"/>
          </p:nvPr>
        </p:nvSpPr>
        <p:spPr/>
        <p:txBody>
          <a:bodyPr/>
          <a:lstStyle/>
          <a:p>
            <a:fld id="{CCC98AD3-E9C3-FA4D-B61F-AA65049E4CAD}" type="datetimeFigureOut">
              <a:rPr lang="en-GH" smtClean="0"/>
              <a:t>5/10/22</a:t>
            </a:fld>
            <a:endParaRPr lang="en-GH"/>
          </a:p>
        </p:txBody>
      </p:sp>
      <p:sp>
        <p:nvSpPr>
          <p:cNvPr id="5" name="Footer Placeholder 4">
            <a:extLst>
              <a:ext uri="{FF2B5EF4-FFF2-40B4-BE49-F238E27FC236}">
                <a16:creationId xmlns:a16="http://schemas.microsoft.com/office/drawing/2014/main" id="{8E4C4E3A-C097-4F41-9D78-2BA743017327}"/>
              </a:ext>
            </a:extLst>
          </p:cNvPr>
          <p:cNvSpPr>
            <a:spLocks noGrp="1"/>
          </p:cNvSpPr>
          <p:nvPr>
            <p:ph type="ftr" sz="quarter" idx="11"/>
          </p:nvPr>
        </p:nvSpPr>
        <p:spPr/>
        <p:txBody>
          <a:bodyPr/>
          <a:lstStyle/>
          <a:p>
            <a:endParaRPr lang="en-GH"/>
          </a:p>
        </p:txBody>
      </p:sp>
      <p:sp>
        <p:nvSpPr>
          <p:cNvPr id="6" name="Slide Number Placeholder 5">
            <a:extLst>
              <a:ext uri="{FF2B5EF4-FFF2-40B4-BE49-F238E27FC236}">
                <a16:creationId xmlns:a16="http://schemas.microsoft.com/office/drawing/2014/main" id="{1AA0BA24-ABB5-FE43-B24E-DA9DB8062B4C}"/>
              </a:ext>
            </a:extLst>
          </p:cNvPr>
          <p:cNvSpPr>
            <a:spLocks noGrp="1"/>
          </p:cNvSpPr>
          <p:nvPr>
            <p:ph type="sldNum" sz="quarter" idx="12"/>
          </p:nvPr>
        </p:nvSpPr>
        <p:spPr/>
        <p:txBody>
          <a:bodyPr/>
          <a:lstStyle/>
          <a:p>
            <a:fld id="{0EB57827-9A76-754D-B69B-C1189A3EEC87}" type="slidenum">
              <a:rPr lang="en-GH" smtClean="0"/>
              <a:t>‹#›</a:t>
            </a:fld>
            <a:endParaRPr lang="en-GH"/>
          </a:p>
        </p:txBody>
      </p:sp>
    </p:spTree>
    <p:extLst>
      <p:ext uri="{BB962C8B-B14F-4D97-AF65-F5344CB8AC3E}">
        <p14:creationId xmlns:p14="http://schemas.microsoft.com/office/powerpoint/2010/main" val="14801212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D0F036D-B5DC-BA47-AE4E-452C1331173C}"/>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GH"/>
          </a:p>
        </p:txBody>
      </p:sp>
      <p:sp>
        <p:nvSpPr>
          <p:cNvPr id="3" name="Vertical Text Placeholder 2">
            <a:extLst>
              <a:ext uri="{FF2B5EF4-FFF2-40B4-BE49-F238E27FC236}">
                <a16:creationId xmlns:a16="http://schemas.microsoft.com/office/drawing/2014/main" id="{809B043B-23E4-9449-8212-FA8BFA0A80CD}"/>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H"/>
          </a:p>
        </p:txBody>
      </p:sp>
      <p:sp>
        <p:nvSpPr>
          <p:cNvPr id="4" name="Date Placeholder 3">
            <a:extLst>
              <a:ext uri="{FF2B5EF4-FFF2-40B4-BE49-F238E27FC236}">
                <a16:creationId xmlns:a16="http://schemas.microsoft.com/office/drawing/2014/main" id="{670803D4-C6FE-A24D-8C00-3138C4502079}"/>
              </a:ext>
            </a:extLst>
          </p:cNvPr>
          <p:cNvSpPr>
            <a:spLocks noGrp="1"/>
          </p:cNvSpPr>
          <p:nvPr>
            <p:ph type="dt" sz="half" idx="10"/>
          </p:nvPr>
        </p:nvSpPr>
        <p:spPr/>
        <p:txBody>
          <a:bodyPr/>
          <a:lstStyle/>
          <a:p>
            <a:fld id="{CCC98AD3-E9C3-FA4D-B61F-AA65049E4CAD}" type="datetimeFigureOut">
              <a:rPr lang="en-GH" smtClean="0"/>
              <a:t>5/10/22</a:t>
            </a:fld>
            <a:endParaRPr lang="en-GH"/>
          </a:p>
        </p:txBody>
      </p:sp>
      <p:sp>
        <p:nvSpPr>
          <p:cNvPr id="5" name="Footer Placeholder 4">
            <a:extLst>
              <a:ext uri="{FF2B5EF4-FFF2-40B4-BE49-F238E27FC236}">
                <a16:creationId xmlns:a16="http://schemas.microsoft.com/office/drawing/2014/main" id="{545ABA0E-B70A-2D49-B600-7DAC1BA46222}"/>
              </a:ext>
            </a:extLst>
          </p:cNvPr>
          <p:cNvSpPr>
            <a:spLocks noGrp="1"/>
          </p:cNvSpPr>
          <p:nvPr>
            <p:ph type="ftr" sz="quarter" idx="11"/>
          </p:nvPr>
        </p:nvSpPr>
        <p:spPr/>
        <p:txBody>
          <a:bodyPr/>
          <a:lstStyle/>
          <a:p>
            <a:endParaRPr lang="en-GH"/>
          </a:p>
        </p:txBody>
      </p:sp>
      <p:sp>
        <p:nvSpPr>
          <p:cNvPr id="6" name="Slide Number Placeholder 5">
            <a:extLst>
              <a:ext uri="{FF2B5EF4-FFF2-40B4-BE49-F238E27FC236}">
                <a16:creationId xmlns:a16="http://schemas.microsoft.com/office/drawing/2014/main" id="{7930C45F-46B3-6A4C-812B-075E62A4CD4F}"/>
              </a:ext>
            </a:extLst>
          </p:cNvPr>
          <p:cNvSpPr>
            <a:spLocks noGrp="1"/>
          </p:cNvSpPr>
          <p:nvPr>
            <p:ph type="sldNum" sz="quarter" idx="12"/>
          </p:nvPr>
        </p:nvSpPr>
        <p:spPr/>
        <p:txBody>
          <a:bodyPr/>
          <a:lstStyle/>
          <a:p>
            <a:fld id="{0EB57827-9A76-754D-B69B-C1189A3EEC87}" type="slidenum">
              <a:rPr lang="en-GH" smtClean="0"/>
              <a:t>‹#›</a:t>
            </a:fld>
            <a:endParaRPr lang="en-GH"/>
          </a:p>
        </p:txBody>
      </p:sp>
    </p:spTree>
    <p:extLst>
      <p:ext uri="{BB962C8B-B14F-4D97-AF65-F5344CB8AC3E}">
        <p14:creationId xmlns:p14="http://schemas.microsoft.com/office/powerpoint/2010/main" val="3446869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07671F3-07A8-5E49-8658-05A6E7315C1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GH"/>
          </a:p>
        </p:txBody>
      </p:sp>
      <p:sp>
        <p:nvSpPr>
          <p:cNvPr id="3" name="Text Placeholder 2">
            <a:extLst>
              <a:ext uri="{FF2B5EF4-FFF2-40B4-BE49-F238E27FC236}">
                <a16:creationId xmlns:a16="http://schemas.microsoft.com/office/drawing/2014/main" id="{6BD93D02-01A8-0A43-84E9-5BC6FD1DE70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H"/>
          </a:p>
        </p:txBody>
      </p:sp>
      <p:sp>
        <p:nvSpPr>
          <p:cNvPr id="4" name="Date Placeholder 3">
            <a:extLst>
              <a:ext uri="{FF2B5EF4-FFF2-40B4-BE49-F238E27FC236}">
                <a16:creationId xmlns:a16="http://schemas.microsoft.com/office/drawing/2014/main" id="{A34F72AE-D9D5-124C-9F54-8260EB0B656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C98AD3-E9C3-FA4D-B61F-AA65049E4CAD}" type="datetimeFigureOut">
              <a:rPr lang="en-GH" smtClean="0"/>
              <a:t>5/10/22</a:t>
            </a:fld>
            <a:endParaRPr lang="en-GH"/>
          </a:p>
        </p:txBody>
      </p:sp>
      <p:sp>
        <p:nvSpPr>
          <p:cNvPr id="5" name="Footer Placeholder 4">
            <a:extLst>
              <a:ext uri="{FF2B5EF4-FFF2-40B4-BE49-F238E27FC236}">
                <a16:creationId xmlns:a16="http://schemas.microsoft.com/office/drawing/2014/main" id="{585FDE38-3F54-8A41-B80E-9C225636D7E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H"/>
          </a:p>
        </p:txBody>
      </p:sp>
      <p:sp>
        <p:nvSpPr>
          <p:cNvPr id="6" name="Slide Number Placeholder 5">
            <a:extLst>
              <a:ext uri="{FF2B5EF4-FFF2-40B4-BE49-F238E27FC236}">
                <a16:creationId xmlns:a16="http://schemas.microsoft.com/office/drawing/2014/main" id="{C221FA32-9071-2943-9B9F-DAE6E548335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B57827-9A76-754D-B69B-C1189A3EEC87}" type="slidenum">
              <a:rPr lang="en-GH" smtClean="0"/>
              <a:t>‹#›</a:t>
            </a:fld>
            <a:endParaRPr lang="en-GH"/>
          </a:p>
        </p:txBody>
      </p:sp>
    </p:spTree>
    <p:extLst>
      <p:ext uri="{BB962C8B-B14F-4D97-AF65-F5344CB8AC3E}">
        <p14:creationId xmlns:p14="http://schemas.microsoft.com/office/powerpoint/2010/main" val="7654070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https://communitychangeinc.com/wp-content/uploads/2019/09/9a.-The-Community-Change-Model.pdf"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hyperlink" Target="https://docs.google.com/forms/d/118KjOPQAkcG4aCgGXIxa9JME_8TGJg5wgJIyTrFuCeQ/edit#responses" TargetMode="External"/><Relationship Id="rId4" Type="http://schemas.openxmlformats.org/officeDocument/2006/relationships/hyperlink" Target="https://www.nichq.org/insight/seven-steps-conducting-successful-needs-assessment"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https://communitychangeinc.com/wp-content/uploads/2022/03/national-treasures.pdf" TargetMode="External"/><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docs.google.com/forms/d/1W1FypS7TNIKXbnrs5YuTCVrQgLtU_qf2q7R2i1lot_0/edit"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applewebdata://99C13818-B5D6-4FDE-BBD2-5F3B22685BB2/%22" TargetMode="External"/><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hyperlink" Target="https://www.mathematica.org/publications/father-engagement-in-human-services"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applewebdata://99C13818-B5D6-4FDE-BBD2-5F3B22685BB2/%22" TargetMode="External"/><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hyperlink" Target="https://communitychangeinc.com/wp-content/uploads/2019/09/9a.-The-Community-Change-Model.pdf" TargetMode="External"/><Relationship Id="rId5" Type="http://schemas.openxmlformats.org/officeDocument/2006/relationships/hyperlink" Target="https://www.nichq.org/insight/seven-steps-conducting-successful-needs-assessment" TargetMode="External"/><Relationship Id="rId4" Type="http://schemas.openxmlformats.org/officeDocument/2006/relationships/hyperlink" Target="https://docs.google.com/forms/d/118KjOPQAkcG4aCgGXIxa9JME_8TGJg5wgJIyTrFuCeQ/edi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983D5A7-3473-B44F-9C69-EA6E48C8B4BF}"/>
              </a:ext>
            </a:extLst>
          </p:cNvPr>
          <p:cNvSpPr txBox="1"/>
          <p:nvPr/>
        </p:nvSpPr>
        <p:spPr>
          <a:xfrm>
            <a:off x="0" y="1678329"/>
            <a:ext cx="12192000" cy="2031325"/>
          </a:xfrm>
          <a:prstGeom prst="rect">
            <a:avLst/>
          </a:prstGeom>
          <a:noFill/>
        </p:spPr>
        <p:txBody>
          <a:bodyPr wrap="square" rtlCol="0">
            <a:spAutoFit/>
          </a:bodyPr>
          <a:lstStyle/>
          <a:p>
            <a:pPr algn="ctr"/>
            <a:r>
              <a:rPr lang="en-GB" sz="3600" b="1" dirty="0"/>
              <a:t>Strategies and Resources for Father Engagement</a:t>
            </a:r>
            <a:endParaRPr lang="en-GH" sz="3600" dirty="0"/>
          </a:p>
          <a:p>
            <a:pPr algn="ctr"/>
            <a:r>
              <a:rPr lang="en-GB" sz="3600" b="1" dirty="0">
                <a:latin typeface="Arial" panose="020B0604020202020204" pitchFamily="34" charset="0"/>
                <a:cs typeface="Arial" panose="020B0604020202020204" pitchFamily="34" charset="0"/>
              </a:rPr>
              <a:t>Wednesday</a:t>
            </a:r>
            <a:r>
              <a:rPr lang="en-GB" sz="3600" b="1">
                <a:latin typeface="Arial" panose="020B0604020202020204" pitchFamily="34" charset="0"/>
                <a:cs typeface="Arial" panose="020B0604020202020204" pitchFamily="34" charset="0"/>
              </a:rPr>
              <a:t>, May 11, </a:t>
            </a:r>
            <a:r>
              <a:rPr lang="en-GB" sz="3600" b="1" dirty="0">
                <a:latin typeface="Arial" panose="020B0604020202020204" pitchFamily="34" charset="0"/>
                <a:cs typeface="Arial" panose="020B0604020202020204" pitchFamily="34" charset="0"/>
              </a:rPr>
              <a:t>2022</a:t>
            </a:r>
          </a:p>
          <a:p>
            <a:pPr algn="ctr"/>
            <a:r>
              <a:rPr lang="en-GB" sz="3600" b="1" dirty="0">
                <a:latin typeface="Arial" panose="020B0604020202020204" pitchFamily="34" charset="0"/>
                <a:cs typeface="Arial" panose="020B0604020202020204" pitchFamily="34" charset="0"/>
              </a:rPr>
              <a:t>9:00 a.m. – 3:00 p.m.</a:t>
            </a:r>
            <a:endParaRPr lang="en-GH" sz="3600" b="1" dirty="0">
              <a:latin typeface="Arial" panose="020B0604020202020204" pitchFamily="34" charset="0"/>
              <a:cs typeface="Arial" panose="020B0604020202020204" pitchFamily="34" charset="0"/>
            </a:endParaRPr>
          </a:p>
          <a:p>
            <a:endParaRPr lang="en-GH" dirty="0"/>
          </a:p>
        </p:txBody>
      </p:sp>
      <p:pic>
        <p:nvPicPr>
          <p:cNvPr id="5" name="Picture 4" descr="Icon&#10;&#10;Description automatically generated">
            <a:extLst>
              <a:ext uri="{FF2B5EF4-FFF2-40B4-BE49-F238E27FC236}">
                <a16:creationId xmlns:a16="http://schemas.microsoft.com/office/drawing/2014/main" id="{1883A026-3C71-CB4B-8578-D3AB9F762136}"/>
              </a:ext>
            </a:extLst>
          </p:cNvPr>
          <p:cNvPicPr>
            <a:picLocks noChangeAspect="1"/>
          </p:cNvPicPr>
          <p:nvPr/>
        </p:nvPicPr>
        <p:blipFill>
          <a:blip r:embed="rId3"/>
          <a:stretch>
            <a:fillRect/>
          </a:stretch>
        </p:blipFill>
        <p:spPr>
          <a:xfrm>
            <a:off x="9309819" y="3622874"/>
            <a:ext cx="2043981" cy="2031325"/>
          </a:xfrm>
          <a:prstGeom prst="rect">
            <a:avLst/>
          </a:prstGeom>
        </p:spPr>
      </p:pic>
      <p:pic>
        <p:nvPicPr>
          <p:cNvPr id="6" name="Picture 5" descr="Logo&#10;&#10;Description automatically generated">
            <a:extLst>
              <a:ext uri="{FF2B5EF4-FFF2-40B4-BE49-F238E27FC236}">
                <a16:creationId xmlns:a16="http://schemas.microsoft.com/office/drawing/2014/main" id="{2C7775E4-A005-DE45-837E-06D478758B39}"/>
              </a:ext>
            </a:extLst>
          </p:cNvPr>
          <p:cNvPicPr>
            <a:picLocks noChangeAspect="1"/>
          </p:cNvPicPr>
          <p:nvPr/>
        </p:nvPicPr>
        <p:blipFill>
          <a:blip r:embed="rId4"/>
          <a:stretch>
            <a:fillRect/>
          </a:stretch>
        </p:blipFill>
        <p:spPr>
          <a:xfrm>
            <a:off x="4826543" y="3914113"/>
            <a:ext cx="2507687" cy="1481815"/>
          </a:xfrm>
          <a:prstGeom prst="rect">
            <a:avLst/>
          </a:prstGeom>
        </p:spPr>
      </p:pic>
      <p:pic>
        <p:nvPicPr>
          <p:cNvPr id="7" name="Picture 6" descr="A picture containing text, clipart&#10;&#10;Description automatically generated">
            <a:extLst>
              <a:ext uri="{FF2B5EF4-FFF2-40B4-BE49-F238E27FC236}">
                <a16:creationId xmlns:a16="http://schemas.microsoft.com/office/drawing/2014/main" id="{905FD8C8-5C27-9F41-AA95-FE6A5D58098A}"/>
              </a:ext>
            </a:extLst>
          </p:cNvPr>
          <p:cNvPicPr>
            <a:picLocks noChangeAspect="1"/>
          </p:cNvPicPr>
          <p:nvPr/>
        </p:nvPicPr>
        <p:blipFill>
          <a:blip r:embed="rId5"/>
          <a:stretch>
            <a:fillRect/>
          </a:stretch>
        </p:blipFill>
        <p:spPr>
          <a:xfrm>
            <a:off x="838200" y="3852828"/>
            <a:ext cx="2012754" cy="1571419"/>
          </a:xfrm>
          <a:prstGeom prst="rect">
            <a:avLst/>
          </a:prstGeom>
        </p:spPr>
      </p:pic>
    </p:spTree>
    <p:extLst>
      <p:ext uri="{BB962C8B-B14F-4D97-AF65-F5344CB8AC3E}">
        <p14:creationId xmlns:p14="http://schemas.microsoft.com/office/powerpoint/2010/main" val="30004188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267FA76-7A7F-344F-9893-0EF24A0EE76B}"/>
              </a:ext>
            </a:extLst>
          </p:cNvPr>
          <p:cNvSpPr txBox="1"/>
          <p:nvPr/>
        </p:nvSpPr>
        <p:spPr>
          <a:xfrm>
            <a:off x="33568" y="0"/>
            <a:ext cx="12175216" cy="3416320"/>
          </a:xfrm>
          <a:prstGeom prst="rect">
            <a:avLst/>
          </a:prstGeom>
          <a:noFill/>
        </p:spPr>
        <p:txBody>
          <a:bodyPr wrap="square">
            <a:spAutoFit/>
          </a:bodyPr>
          <a:lstStyle/>
          <a:p>
            <a:pPr marL="0" marR="0" algn="ctr">
              <a:spcBef>
                <a:spcPts val="0"/>
              </a:spcBef>
              <a:spcAft>
                <a:spcPts val="0"/>
              </a:spcAft>
            </a:pPr>
            <a:r>
              <a:rPr lang="en-US" b="1" u="sng" kern="1200" dirty="0">
                <a:effectLst/>
                <a:latin typeface="Arial" panose="020B0604020202020204" pitchFamily="34" charset="0"/>
                <a:ea typeface="Palatino" pitchFamily="2" charset="77"/>
                <a:cs typeface="Arial" panose="020B0604020202020204" pitchFamily="34" charset="0"/>
              </a:rPr>
              <a:t>PRE-WORKSHOP TASKS</a:t>
            </a:r>
            <a:endParaRPr lang="en-GH" u="sng" dirty="0">
              <a:effectLst/>
              <a:latin typeface="Arial" panose="020B0604020202020204" pitchFamily="34" charset="0"/>
              <a:ea typeface="Times New Roman" panose="02020603050405020304" pitchFamily="18" charset="0"/>
              <a:cs typeface="Arial" panose="020B0604020202020204" pitchFamily="34" charset="0"/>
            </a:endParaRPr>
          </a:p>
          <a:p>
            <a:pPr marL="457200" marR="0" indent="-228600">
              <a:spcBef>
                <a:spcPts val="0"/>
              </a:spcBef>
              <a:spcAft>
                <a:spcPts val="0"/>
              </a:spcAft>
            </a:pPr>
            <a:endParaRPr lang="en-US" kern="1200" dirty="0">
              <a:effectLst/>
              <a:latin typeface="Arial" panose="020B0604020202020204" pitchFamily="34" charset="0"/>
              <a:ea typeface="Palatino" pitchFamily="2" charset="77"/>
              <a:cs typeface="Arial" panose="020B0604020202020204" pitchFamily="34" charset="0"/>
            </a:endParaRPr>
          </a:p>
          <a:p>
            <a:pPr marR="0" lvl="0">
              <a:spcBef>
                <a:spcPts val="0"/>
              </a:spcBef>
              <a:spcAft>
                <a:spcPts val="0"/>
              </a:spcAft>
            </a:pPr>
            <a:r>
              <a:rPr lang="en-GB" b="1" dirty="0">
                <a:latin typeface="Arial" panose="020B0604020202020204" pitchFamily="34" charset="0"/>
                <a:ea typeface="Palatino" pitchFamily="2" charset="77"/>
                <a:cs typeface="Arial" panose="020B0604020202020204" pitchFamily="34" charset="0"/>
              </a:rPr>
              <a:t>W</a:t>
            </a:r>
            <a:r>
              <a:rPr lang="en-GH" b="1" dirty="0">
                <a:latin typeface="Arial" panose="020B0604020202020204" pitchFamily="34" charset="0"/>
                <a:ea typeface="Palatino" pitchFamily="2" charset="77"/>
                <a:cs typeface="Arial" panose="020B0604020202020204" pitchFamily="34" charset="0"/>
              </a:rPr>
              <a:t>HAT TO READ</a:t>
            </a:r>
          </a:p>
          <a:p>
            <a:pPr marL="285750" marR="0" lvl="0" indent="-285750">
              <a:spcBef>
                <a:spcPts val="0"/>
              </a:spcBef>
              <a:spcAft>
                <a:spcPts val="0"/>
              </a:spcAft>
              <a:buFont typeface="Arial" panose="020B0604020202020204" pitchFamily="34" charset="0"/>
              <a:buChar char="•"/>
            </a:pPr>
            <a:r>
              <a:rPr lang="en-GB" dirty="0">
                <a:latin typeface="Arial" panose="020B0604020202020204" pitchFamily="34" charset="0"/>
                <a:cs typeface="Arial" panose="020B0604020202020204" pitchFamily="34" charset="0"/>
              </a:rPr>
              <a:t>The Community Change Model Blueprint </a:t>
            </a:r>
            <a:r>
              <a:rPr lang="en-GB" dirty="0">
                <a:solidFill>
                  <a:srgbClr val="00B0F0"/>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https://communitychangeinc.com/wp-content/uploads/2019/09/9a.-The-Community-Change-Model.pdf</a:t>
            </a:r>
            <a:r>
              <a:rPr lang="en-GB" dirty="0">
                <a:latin typeface="Arial" panose="020B0604020202020204" pitchFamily="34" charset="0"/>
                <a:cs typeface="Arial" panose="020B0604020202020204" pitchFamily="34" charset="0"/>
              </a:rPr>
              <a:t>, pages 16-22</a:t>
            </a:r>
            <a:endParaRPr lang="en-GH" b="1" dirty="0">
              <a:latin typeface="Arial" panose="020B0604020202020204" pitchFamily="34" charset="0"/>
              <a:ea typeface="Palatino" pitchFamily="2" charset="77"/>
              <a:cs typeface="Arial" panose="020B0604020202020204" pitchFamily="34" charset="0"/>
            </a:endParaRPr>
          </a:p>
          <a:p>
            <a:pPr marL="285750" marR="0" lvl="0" indent="-285750">
              <a:spcBef>
                <a:spcPts val="0"/>
              </a:spcBef>
              <a:spcAft>
                <a:spcPts val="0"/>
              </a:spcAft>
              <a:buFont typeface="Arial" panose="020B0604020202020204" pitchFamily="34" charset="0"/>
              <a:buChar char="•"/>
            </a:pPr>
            <a:r>
              <a:rPr lang="en-GB" dirty="0">
                <a:latin typeface="Arial" panose="020B0604020202020204" pitchFamily="34" charset="0"/>
                <a:ea typeface="Calibri" panose="020F0502020204030204" pitchFamily="34" charset="0"/>
                <a:cs typeface="Arial" panose="020B0604020202020204" pitchFamily="34" charset="0"/>
              </a:rPr>
              <a:t>Seven Steps for Conducting a Successful Needs Assessment </a:t>
            </a:r>
            <a:r>
              <a:rPr lang="en-GB" dirty="0">
                <a:solidFill>
                  <a:srgbClr val="00B0F0"/>
                </a:solidFill>
                <a:latin typeface="Arial" panose="020B0604020202020204" pitchFamily="34" charset="0"/>
                <a:ea typeface="Palatino" pitchFamily="2" charset="77"/>
                <a:cs typeface="Arial" panose="020B0604020202020204" pitchFamily="34" charset="0"/>
                <a:hlinkClick r:id="rId4">
                  <a:extLst>
                    <a:ext uri="{A12FA001-AC4F-418D-AE19-62706E023703}">
                      <ahyp:hlinkClr xmlns:ahyp="http://schemas.microsoft.com/office/drawing/2018/hyperlinkcolor" val="tx"/>
                    </a:ext>
                  </a:extLst>
                </a:hlinkClick>
              </a:rPr>
              <a:t>https://www.nichq.org/insight/seven-steps-conducting-successful-needs-assessment</a:t>
            </a:r>
            <a:endParaRPr lang="en-GH" dirty="0">
              <a:solidFill>
                <a:srgbClr val="00B0F0"/>
              </a:solidFill>
              <a:latin typeface="Arial" panose="020B0604020202020204" pitchFamily="34" charset="0"/>
              <a:ea typeface="Palatino" pitchFamily="2" charset="77"/>
              <a:cs typeface="Arial" panose="020B0604020202020204" pitchFamily="34" charset="0"/>
            </a:endParaRPr>
          </a:p>
          <a:p>
            <a:pPr marL="285750" marR="0" lvl="0" indent="-285750">
              <a:spcBef>
                <a:spcPts val="0"/>
              </a:spcBef>
              <a:spcAft>
                <a:spcPts val="0"/>
              </a:spcAft>
              <a:buFont typeface="Arial" panose="020B0604020202020204" pitchFamily="34" charset="0"/>
              <a:buChar char="•"/>
            </a:pPr>
            <a:r>
              <a:rPr lang="en-GB" dirty="0">
                <a:latin typeface="Arial" panose="020B0604020202020204" pitchFamily="34" charset="0"/>
                <a:ea typeface="Calibri" panose="020F0502020204030204" pitchFamily="34" charset="0"/>
                <a:cs typeface="Arial" panose="020B0604020202020204" pitchFamily="34" charset="0"/>
              </a:rPr>
              <a:t>Head Start Parent, Family, and Community Engagement Framework: An Overview for Parents </a:t>
            </a:r>
            <a:r>
              <a:rPr lang="en-GB" dirty="0">
                <a:solidFill>
                  <a:srgbClr val="00B0F0"/>
                </a:solidFill>
                <a:latin typeface="Arial" panose="020B0604020202020204" pitchFamily="34" charset="0"/>
                <a:ea typeface="Palatino" pitchFamily="2" charset="77"/>
                <a:cs typeface="Arial" panose="020B0604020202020204" pitchFamily="34" charset="0"/>
              </a:rPr>
              <a:t>https://</a:t>
            </a:r>
            <a:r>
              <a:rPr lang="en-GB" dirty="0" err="1">
                <a:solidFill>
                  <a:srgbClr val="00B0F0"/>
                </a:solidFill>
                <a:latin typeface="Arial" panose="020B0604020202020204" pitchFamily="34" charset="0"/>
                <a:ea typeface="Palatino" pitchFamily="2" charset="77"/>
                <a:cs typeface="Arial" panose="020B0604020202020204" pitchFamily="34" charset="0"/>
              </a:rPr>
              <a:t>eclkc.ohs.acf.hhs.gov</a:t>
            </a:r>
            <a:r>
              <a:rPr lang="en-GB" dirty="0">
                <a:solidFill>
                  <a:srgbClr val="00B0F0"/>
                </a:solidFill>
                <a:latin typeface="Arial" panose="020B0604020202020204" pitchFamily="34" charset="0"/>
                <a:ea typeface="Palatino" pitchFamily="2" charset="77"/>
                <a:cs typeface="Arial" panose="020B0604020202020204" pitchFamily="34" charset="0"/>
              </a:rPr>
              <a:t>/sites/default/files/pdf/</a:t>
            </a:r>
            <a:r>
              <a:rPr lang="en-GB" dirty="0" err="1">
                <a:solidFill>
                  <a:srgbClr val="00B0F0"/>
                </a:solidFill>
                <a:latin typeface="Arial" panose="020B0604020202020204" pitchFamily="34" charset="0"/>
                <a:ea typeface="Palatino" pitchFamily="2" charset="77"/>
                <a:cs typeface="Arial" panose="020B0604020202020204" pitchFamily="34" charset="0"/>
              </a:rPr>
              <a:t>hs</a:t>
            </a:r>
            <a:r>
              <a:rPr lang="en-GB" dirty="0">
                <a:solidFill>
                  <a:srgbClr val="00B0F0"/>
                </a:solidFill>
                <a:latin typeface="Arial" panose="020B0604020202020204" pitchFamily="34" charset="0"/>
                <a:ea typeface="Palatino" pitchFamily="2" charset="77"/>
                <a:cs typeface="Arial" panose="020B0604020202020204" pitchFamily="34" charset="0"/>
              </a:rPr>
              <a:t>-</a:t>
            </a:r>
            <a:r>
              <a:rPr lang="en-GB" dirty="0" err="1">
                <a:solidFill>
                  <a:srgbClr val="00B0F0"/>
                </a:solidFill>
                <a:latin typeface="Arial" panose="020B0604020202020204" pitchFamily="34" charset="0"/>
                <a:ea typeface="Palatino" pitchFamily="2" charset="77"/>
                <a:cs typeface="Arial" panose="020B0604020202020204" pitchFamily="34" charset="0"/>
              </a:rPr>
              <a:t>pfce</a:t>
            </a:r>
            <a:r>
              <a:rPr lang="en-GB" dirty="0">
                <a:solidFill>
                  <a:srgbClr val="00B0F0"/>
                </a:solidFill>
                <a:latin typeface="Arial" panose="020B0604020202020204" pitchFamily="34" charset="0"/>
                <a:ea typeface="Palatino" pitchFamily="2" charset="77"/>
                <a:cs typeface="Arial" panose="020B0604020202020204" pitchFamily="34" charset="0"/>
              </a:rPr>
              <a:t>-framework-overview-for-parents-</a:t>
            </a:r>
            <a:r>
              <a:rPr lang="en-GB" dirty="0" err="1">
                <a:solidFill>
                  <a:srgbClr val="00B0F0"/>
                </a:solidFill>
                <a:latin typeface="Arial" panose="020B0604020202020204" pitchFamily="34" charset="0"/>
                <a:ea typeface="Palatino" pitchFamily="2" charset="77"/>
                <a:cs typeface="Arial" panose="020B0604020202020204" pitchFamily="34" charset="0"/>
              </a:rPr>
              <a:t>eng.pdf</a:t>
            </a:r>
            <a:r>
              <a:rPr lang="en-GB" dirty="0">
                <a:solidFill>
                  <a:srgbClr val="00B0F0"/>
                </a:solidFill>
                <a:latin typeface="Arial" panose="020B0604020202020204" pitchFamily="34" charset="0"/>
                <a:ea typeface="Palatino" pitchFamily="2" charset="77"/>
                <a:cs typeface="Arial" panose="020B0604020202020204" pitchFamily="34" charset="0"/>
              </a:rPr>
              <a:t> </a:t>
            </a:r>
            <a:endParaRPr lang="en-GH" dirty="0">
              <a:solidFill>
                <a:srgbClr val="00B0F0"/>
              </a:solidFill>
              <a:latin typeface="Arial" panose="020B0604020202020204" pitchFamily="34" charset="0"/>
              <a:ea typeface="Palatino" pitchFamily="2" charset="77"/>
              <a:cs typeface="Arial" panose="020B0604020202020204" pitchFamily="34" charset="0"/>
            </a:endParaRPr>
          </a:p>
          <a:p>
            <a:pPr marL="285750" marR="0" lvl="0" indent="-285750">
              <a:spcBef>
                <a:spcPts val="0"/>
              </a:spcBef>
              <a:spcAft>
                <a:spcPts val="0"/>
              </a:spcAft>
              <a:buFont typeface="Arial" panose="020B0604020202020204" pitchFamily="34" charset="0"/>
              <a:buChar char="•"/>
            </a:pPr>
            <a:r>
              <a:rPr lang="en-GB" dirty="0">
                <a:latin typeface="Arial" panose="020B0604020202020204" pitchFamily="34" charset="0"/>
                <a:ea typeface="Palatino" pitchFamily="2" charset="77"/>
                <a:cs typeface="Arial" panose="020B0604020202020204" pitchFamily="34" charset="0"/>
              </a:rPr>
              <a:t>Responses from needs assessment </a:t>
            </a:r>
            <a:r>
              <a:rPr lang="en-GB" u="sng" dirty="0">
                <a:solidFill>
                  <a:srgbClr val="00B0F0"/>
                </a:solidFill>
                <a:latin typeface="Arial" panose="020B0604020202020204" pitchFamily="34" charset="0"/>
                <a:ea typeface="Palatino" pitchFamily="2" charset="77"/>
                <a:cs typeface="Arial" panose="020B0604020202020204" pitchFamily="34" charset="0"/>
                <a:hlinkClick r:id="rId5">
                  <a:extLst>
                    <a:ext uri="{A12FA001-AC4F-418D-AE19-62706E023703}">
                      <ahyp:hlinkClr xmlns:ahyp="http://schemas.microsoft.com/office/drawing/2018/hyperlinkcolor" val="tx"/>
                    </a:ext>
                  </a:extLst>
                </a:hlinkClick>
              </a:rPr>
              <a:t>https://docs.google.com/forms/d/118KjOPQAkcG4aCgGXIxa9JME_8TGJg5wgJIyTrFuCeQ/edit#responses</a:t>
            </a:r>
            <a:endParaRPr lang="en-GH" dirty="0">
              <a:solidFill>
                <a:srgbClr val="00B0F0"/>
              </a:solidFill>
              <a:latin typeface="Arial" panose="020B0604020202020204" pitchFamily="34" charset="0"/>
              <a:ea typeface="Times New Roman" panose="02020603050405020304" pitchFamily="18" charset="0"/>
              <a:cs typeface="Arial" panose="020B0604020202020204" pitchFamily="34" charset="0"/>
            </a:endParaRPr>
          </a:p>
          <a:p>
            <a:pPr lvl="1"/>
            <a:endParaRPr lang="en-GB" u="sng" dirty="0">
              <a:latin typeface="Arial" panose="020B0604020202020204" pitchFamily="34" charset="0"/>
              <a:ea typeface="Palatino" pitchFamily="2" charset="77"/>
              <a:cs typeface="Arial" panose="020B0604020202020204" pitchFamily="34" charset="0"/>
            </a:endParaRPr>
          </a:p>
        </p:txBody>
      </p:sp>
      <p:sp>
        <p:nvSpPr>
          <p:cNvPr id="5" name="TextBox 4">
            <a:extLst>
              <a:ext uri="{FF2B5EF4-FFF2-40B4-BE49-F238E27FC236}">
                <a16:creationId xmlns:a16="http://schemas.microsoft.com/office/drawing/2014/main" id="{5382FF0A-5EA8-EC4E-B725-41810FD3C601}"/>
              </a:ext>
            </a:extLst>
          </p:cNvPr>
          <p:cNvSpPr txBox="1"/>
          <p:nvPr/>
        </p:nvSpPr>
        <p:spPr>
          <a:xfrm>
            <a:off x="0" y="3355238"/>
            <a:ext cx="12158432" cy="1277273"/>
          </a:xfrm>
          <a:prstGeom prst="rect">
            <a:avLst/>
          </a:prstGeom>
          <a:noFill/>
        </p:spPr>
        <p:txBody>
          <a:bodyPr wrap="square">
            <a:spAutoFit/>
          </a:bodyPr>
          <a:lstStyle/>
          <a:p>
            <a:pPr>
              <a:spcAft>
                <a:spcPts val="600"/>
              </a:spcAft>
            </a:pPr>
            <a:r>
              <a:rPr lang="en-GB" b="1" dirty="0">
                <a:latin typeface="Arial" panose="020B0604020202020204" pitchFamily="34" charset="0"/>
                <a:ea typeface="Palatino" pitchFamily="2" charset="77"/>
                <a:cs typeface="Arial" panose="020B0604020202020204" pitchFamily="34" charset="0"/>
              </a:rPr>
              <a:t>WHAT TO ASK YOURSELF</a:t>
            </a:r>
          </a:p>
          <a:p>
            <a:pPr marL="285750" indent="-285750">
              <a:spcAft>
                <a:spcPts val="600"/>
              </a:spcAft>
              <a:buFont typeface="Arial" panose="020B0604020202020204" pitchFamily="34" charset="0"/>
              <a:buChar char="•"/>
            </a:pPr>
            <a:r>
              <a:rPr lang="en-GB" dirty="0">
                <a:latin typeface="Arial" panose="020B0604020202020204" pitchFamily="34" charset="0"/>
                <a:ea typeface="Palatino" pitchFamily="2" charset="77"/>
                <a:cs typeface="Arial" panose="020B0604020202020204" pitchFamily="34" charset="0"/>
              </a:rPr>
              <a:t>What are three strategies your program has implemented related to father engagement?  </a:t>
            </a:r>
            <a:r>
              <a:rPr lang="en-GB" i="1" dirty="0">
                <a:latin typeface="Arial" panose="020B0604020202020204" pitchFamily="34" charset="0"/>
                <a:ea typeface="Palatino" pitchFamily="2" charset="77"/>
                <a:cs typeface="Arial" panose="020B0604020202020204" pitchFamily="34" charset="0"/>
              </a:rPr>
              <a:t>If you have not implemented any strategies yet, consider the reasons why.  It will inform how we approach the last half of our full day workshop. </a:t>
            </a:r>
          </a:p>
        </p:txBody>
      </p:sp>
    </p:spTree>
    <p:extLst>
      <p:ext uri="{BB962C8B-B14F-4D97-AF65-F5344CB8AC3E}">
        <p14:creationId xmlns:p14="http://schemas.microsoft.com/office/powerpoint/2010/main" val="34816422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1ED078F-135B-A64C-B21C-7488EE6A16F6}"/>
              </a:ext>
            </a:extLst>
          </p:cNvPr>
          <p:cNvSpPr txBox="1"/>
          <p:nvPr/>
        </p:nvSpPr>
        <p:spPr>
          <a:xfrm>
            <a:off x="42237" y="15240"/>
            <a:ext cx="12149763" cy="5539978"/>
          </a:xfrm>
          <a:prstGeom prst="rect">
            <a:avLst/>
          </a:prstGeom>
          <a:noFill/>
        </p:spPr>
        <p:txBody>
          <a:bodyPr wrap="square" rtlCol="0">
            <a:spAutoFit/>
          </a:bodyPr>
          <a:lstStyle/>
          <a:p>
            <a:pPr algn="ctr"/>
            <a:r>
              <a:rPr lang="en-GB" sz="2400" b="1" u="sng" dirty="0">
                <a:latin typeface="Arial" panose="020B0604020202020204" pitchFamily="34" charset="0"/>
                <a:cs typeface="Arial" panose="020B0604020202020204" pitchFamily="34" charset="0"/>
              </a:rPr>
              <a:t>TODAY’S AGENDA</a:t>
            </a:r>
          </a:p>
          <a:p>
            <a:pPr algn="ctr"/>
            <a:endParaRPr lang="en-GB" sz="2400" dirty="0">
              <a:latin typeface="Arial" panose="020B0604020202020204" pitchFamily="34" charset="0"/>
              <a:cs typeface="Arial" panose="020B0604020202020204" pitchFamily="34" charset="0"/>
            </a:endParaRPr>
          </a:p>
          <a:p>
            <a:pPr marL="342900" indent="-342900">
              <a:buFont typeface="+mj-lt"/>
              <a:buAutoNum type="arabicPeriod"/>
            </a:pPr>
            <a:r>
              <a:rPr lang="en-GB" sz="2400" dirty="0">
                <a:latin typeface="Arial" panose="020B0604020202020204" pitchFamily="34" charset="0"/>
                <a:cs typeface="Arial" panose="020B0604020202020204" pitchFamily="34" charset="0"/>
              </a:rPr>
              <a:t>Welcome to </a:t>
            </a:r>
            <a:r>
              <a:rPr lang="en-GB" sz="2400" b="1" dirty="0">
                <a:latin typeface="Arial" panose="020B0604020202020204" pitchFamily="34" charset="0"/>
                <a:cs typeface="Arial" panose="020B0604020202020204" pitchFamily="34" charset="0"/>
              </a:rPr>
              <a:t>“Strategies and Resources for Father Engagement”</a:t>
            </a:r>
          </a:p>
          <a:p>
            <a:pPr marL="342900" indent="-342900">
              <a:buFont typeface="+mj-lt"/>
              <a:buAutoNum type="arabicPeriod"/>
            </a:pPr>
            <a:r>
              <a:rPr lang="en-GB" sz="2400" dirty="0">
                <a:latin typeface="Arial" panose="020B0604020202020204" pitchFamily="34" charset="0"/>
                <a:cs typeface="Arial" panose="020B0604020202020204" pitchFamily="34" charset="0"/>
              </a:rPr>
              <a:t>Phase V: Interventions</a:t>
            </a:r>
          </a:p>
          <a:p>
            <a:pPr marL="800100" lvl="1" indent="-342900">
              <a:buFont typeface="Arial" panose="020B0604020202020204" pitchFamily="34" charset="0"/>
              <a:buChar char="•"/>
            </a:pPr>
            <a:r>
              <a:rPr lang="en-GB" sz="2400" i="1" dirty="0">
                <a:latin typeface="Arial" panose="020B0604020202020204" pitchFamily="34" charset="0"/>
                <a:cs typeface="Arial" panose="020B0604020202020204" pitchFamily="34" charset="0"/>
              </a:rPr>
              <a:t>What is Head Start’s Parent &amp; Community Engagement Framework?</a:t>
            </a:r>
          </a:p>
          <a:p>
            <a:pPr marL="800100" lvl="1" indent="-342900">
              <a:buFont typeface="Arial" panose="020B0604020202020204" pitchFamily="34" charset="0"/>
              <a:buChar char="•"/>
            </a:pPr>
            <a:r>
              <a:rPr lang="en-GB" sz="2400" i="1" dirty="0">
                <a:latin typeface="Arial" panose="020B0604020202020204" pitchFamily="34" charset="0"/>
                <a:cs typeface="Arial" panose="020B0604020202020204" pitchFamily="34" charset="0"/>
              </a:rPr>
              <a:t>What have been some father engagement strategies that have worked? Have not worked? </a:t>
            </a:r>
          </a:p>
          <a:p>
            <a:pPr marL="800100" lvl="1" indent="-342900">
              <a:buFont typeface="Arial" panose="020B0604020202020204" pitchFamily="34" charset="0"/>
              <a:buChar char="•"/>
            </a:pPr>
            <a:r>
              <a:rPr lang="en-GB" sz="2400" i="1" dirty="0">
                <a:solidFill>
                  <a:srgbClr val="000000"/>
                </a:solidFill>
                <a:latin typeface="Arial" panose="020B0604020202020204" pitchFamily="34" charset="0"/>
                <a:ea typeface="Palatino" pitchFamily="2" charset="77"/>
                <a:cs typeface="Arial" panose="020B0604020202020204" pitchFamily="34" charset="0"/>
              </a:rPr>
              <a:t>What resources are needed to implement effective father engagement strategies? How do I find them?</a:t>
            </a:r>
            <a:endParaRPr lang="en-GB" sz="2400" i="1" dirty="0">
              <a:latin typeface="Arial" panose="020B0604020202020204" pitchFamily="34" charset="0"/>
              <a:cs typeface="Arial" panose="020B0604020202020204" pitchFamily="34" charset="0"/>
            </a:endParaRPr>
          </a:p>
          <a:p>
            <a:pPr marL="342900" indent="-342900">
              <a:buFont typeface="+mj-lt"/>
              <a:buAutoNum type="arabicPeriod"/>
            </a:pPr>
            <a:r>
              <a:rPr lang="en-GB" sz="2400" dirty="0">
                <a:latin typeface="Arial" panose="020B0604020202020204" pitchFamily="34" charset="0"/>
                <a:cs typeface="Arial" panose="020B0604020202020204" pitchFamily="34" charset="0"/>
              </a:rPr>
              <a:t>Phase VI: Action</a:t>
            </a:r>
          </a:p>
          <a:p>
            <a:pPr marL="800100" lvl="1" indent="-342900">
              <a:buFont typeface="Arial" panose="020B0604020202020204" pitchFamily="34" charset="0"/>
              <a:buChar char="•"/>
            </a:pPr>
            <a:r>
              <a:rPr lang="en-GB" sz="2400" i="1" dirty="0">
                <a:solidFill>
                  <a:srgbClr val="000000"/>
                </a:solidFill>
                <a:latin typeface="Arial" panose="020B0604020202020204" pitchFamily="34" charset="0"/>
                <a:ea typeface="Palatino" pitchFamily="2" charset="77"/>
                <a:cs typeface="Arial" panose="020B0604020202020204" pitchFamily="34" charset="0"/>
              </a:rPr>
              <a:t>What are my next steps towards innovating, replicating, enhancing and/or expanding our father engagement strategies and securing the necessary resources? </a:t>
            </a:r>
            <a:endParaRPr lang="en-GH" sz="2400" i="1" dirty="0">
              <a:latin typeface="Arial" panose="020B0604020202020204" pitchFamily="34" charset="0"/>
              <a:ea typeface="Times New Roman" panose="02020603050405020304" pitchFamily="18" charset="0"/>
              <a:cs typeface="Arial" panose="020B0604020202020204" pitchFamily="34" charset="0"/>
            </a:endParaRPr>
          </a:p>
          <a:p>
            <a:pPr marL="342900" indent="-342900">
              <a:buFont typeface="+mj-lt"/>
              <a:buAutoNum type="arabicPeriod"/>
            </a:pPr>
            <a:r>
              <a:rPr lang="en-GB" sz="2400" dirty="0">
                <a:latin typeface="Arial" panose="020B0604020202020204" pitchFamily="34" charset="0"/>
                <a:cs typeface="Arial" panose="020B0604020202020204" pitchFamily="34" charset="0"/>
              </a:rPr>
              <a:t>Close</a:t>
            </a:r>
          </a:p>
          <a:p>
            <a:endParaRPr lang="en-GH"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236623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imeline&#10;&#10;Description automatically generated with low confidence">
            <a:extLst>
              <a:ext uri="{FF2B5EF4-FFF2-40B4-BE49-F238E27FC236}">
                <a16:creationId xmlns:a16="http://schemas.microsoft.com/office/drawing/2014/main" id="{3C804038-467B-1C45-8043-368460F87B15}"/>
              </a:ext>
            </a:extLst>
          </p:cNvPr>
          <p:cNvPicPr>
            <a:picLocks noChangeAspect="1"/>
          </p:cNvPicPr>
          <p:nvPr/>
        </p:nvPicPr>
        <p:blipFill>
          <a:blip r:embed="rId3"/>
          <a:stretch>
            <a:fillRect/>
          </a:stretch>
        </p:blipFill>
        <p:spPr>
          <a:xfrm>
            <a:off x="2452919" y="335960"/>
            <a:ext cx="7192194" cy="6522040"/>
          </a:xfrm>
          <a:prstGeom prst="rect">
            <a:avLst/>
          </a:prstGeom>
        </p:spPr>
      </p:pic>
      <p:sp>
        <p:nvSpPr>
          <p:cNvPr id="4" name="TextBox 3">
            <a:extLst>
              <a:ext uri="{FF2B5EF4-FFF2-40B4-BE49-F238E27FC236}">
                <a16:creationId xmlns:a16="http://schemas.microsoft.com/office/drawing/2014/main" id="{A44CD404-3A97-BB41-8941-0C15330E01B9}"/>
              </a:ext>
            </a:extLst>
          </p:cNvPr>
          <p:cNvSpPr txBox="1"/>
          <p:nvPr/>
        </p:nvSpPr>
        <p:spPr>
          <a:xfrm>
            <a:off x="0" y="0"/>
            <a:ext cx="12191999" cy="369332"/>
          </a:xfrm>
          <a:prstGeom prst="rect">
            <a:avLst/>
          </a:prstGeom>
          <a:noFill/>
        </p:spPr>
        <p:txBody>
          <a:bodyPr wrap="square">
            <a:spAutoFit/>
          </a:bodyPr>
          <a:lstStyle/>
          <a:p>
            <a:pPr algn="ctr"/>
            <a:r>
              <a:rPr lang="en-US" b="1" dirty="0"/>
              <a:t>Head Start’s Parent, Family and Community Engagement (PFCE) Framework </a:t>
            </a:r>
            <a:endParaRPr lang="en-GH" b="1" dirty="0"/>
          </a:p>
        </p:txBody>
      </p:sp>
    </p:spTree>
    <p:extLst>
      <p:ext uri="{BB962C8B-B14F-4D97-AF65-F5344CB8AC3E}">
        <p14:creationId xmlns:p14="http://schemas.microsoft.com/office/powerpoint/2010/main" val="35148606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CC06110-2A99-7A4C-840E-536C392904BE}"/>
              </a:ext>
            </a:extLst>
          </p:cNvPr>
          <p:cNvPicPr>
            <a:picLocks noChangeAspect="1"/>
          </p:cNvPicPr>
          <p:nvPr/>
        </p:nvPicPr>
        <p:blipFill>
          <a:blip r:embed="rId3"/>
          <a:stretch>
            <a:fillRect/>
          </a:stretch>
        </p:blipFill>
        <p:spPr>
          <a:xfrm>
            <a:off x="3181916" y="0"/>
            <a:ext cx="5828168" cy="6858000"/>
          </a:xfrm>
          <a:prstGeom prst="rect">
            <a:avLst/>
          </a:prstGeom>
        </p:spPr>
      </p:pic>
    </p:spTree>
    <p:extLst>
      <p:ext uri="{BB962C8B-B14F-4D97-AF65-F5344CB8AC3E}">
        <p14:creationId xmlns:p14="http://schemas.microsoft.com/office/powerpoint/2010/main" val="26890138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ign on a wall&#10;&#10;Description automatically generated with low confidence">
            <a:extLst>
              <a:ext uri="{FF2B5EF4-FFF2-40B4-BE49-F238E27FC236}">
                <a16:creationId xmlns:a16="http://schemas.microsoft.com/office/drawing/2014/main" id="{704F3AFA-BC8B-8E44-8837-1B25B1269F58}"/>
              </a:ext>
            </a:extLst>
          </p:cNvPr>
          <p:cNvPicPr>
            <a:picLocks noChangeAspect="1"/>
          </p:cNvPicPr>
          <p:nvPr/>
        </p:nvPicPr>
        <p:blipFill>
          <a:blip r:embed="rId3"/>
          <a:stretch>
            <a:fillRect/>
          </a:stretch>
        </p:blipFill>
        <p:spPr>
          <a:xfrm>
            <a:off x="-130629" y="-81725"/>
            <a:ext cx="12264067" cy="7672695"/>
          </a:xfrm>
          <a:prstGeom prst="rect">
            <a:avLst/>
          </a:prstGeom>
        </p:spPr>
      </p:pic>
    </p:spTree>
    <p:extLst>
      <p:ext uri="{BB962C8B-B14F-4D97-AF65-F5344CB8AC3E}">
        <p14:creationId xmlns:p14="http://schemas.microsoft.com/office/powerpoint/2010/main" val="25225652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583AA68-0638-884A-8D8F-79D91E128DB9}"/>
              </a:ext>
            </a:extLst>
          </p:cNvPr>
          <p:cNvSpPr txBox="1"/>
          <p:nvPr/>
        </p:nvSpPr>
        <p:spPr>
          <a:xfrm>
            <a:off x="0" y="953036"/>
            <a:ext cx="12192000" cy="5262979"/>
          </a:xfrm>
          <a:prstGeom prst="rect">
            <a:avLst/>
          </a:prstGeom>
          <a:noFill/>
        </p:spPr>
        <p:txBody>
          <a:bodyPr wrap="square">
            <a:spAutoFit/>
          </a:bodyPr>
          <a:lstStyle/>
          <a:p>
            <a:pPr marL="0" marR="0">
              <a:spcBef>
                <a:spcPts val="0"/>
              </a:spcBef>
              <a:spcAft>
                <a:spcPts val="0"/>
              </a:spcAft>
            </a:pPr>
            <a:r>
              <a:rPr lang="en-GB" sz="2400" b="1" kern="1200" dirty="0">
                <a:effectLst/>
                <a:latin typeface="Arial" panose="020B0604020202020204" pitchFamily="34" charset="0"/>
                <a:ea typeface="Palatino" pitchFamily="2" charset="77"/>
                <a:cs typeface="Arial" panose="020B0604020202020204" pitchFamily="34" charset="0"/>
              </a:rPr>
              <a:t>QUESTIONS</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spcBef>
                <a:spcPts val="0"/>
              </a:spcBef>
              <a:spcAft>
                <a:spcPts val="0"/>
              </a:spcAft>
              <a:buFont typeface="+mj-lt"/>
              <a:buAutoNum type="arabicPeriod"/>
            </a:pPr>
            <a:r>
              <a:rPr lang="en-GB" sz="2400" kern="1200" dirty="0">
                <a:effectLst/>
                <a:latin typeface="Arial" panose="020B0604020202020204" pitchFamily="34" charset="0"/>
                <a:ea typeface="Palatino" pitchFamily="2" charset="77"/>
                <a:cs typeface="Arial" panose="020B0604020202020204" pitchFamily="34" charset="0"/>
              </a:rPr>
              <a:t>What is the PFCE Framework? </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a:p>
            <a:pPr marL="800100" marR="0" lvl="1" indent="-342900">
              <a:spcBef>
                <a:spcPts val="0"/>
              </a:spcBef>
              <a:spcAft>
                <a:spcPts val="0"/>
              </a:spcAft>
              <a:buFont typeface="Arial" panose="020B0604020202020204" pitchFamily="34" charset="0"/>
              <a:buChar char="•"/>
              <a:tabLst>
                <a:tab pos="914400" algn="l"/>
              </a:tabLst>
            </a:pPr>
            <a:r>
              <a:rPr lang="en-GB" sz="2400" kern="1200" dirty="0">
                <a:effectLst/>
                <a:latin typeface="Arial" panose="020B0604020202020204" pitchFamily="34" charset="0"/>
                <a:ea typeface="Palatino" pitchFamily="2" charset="77"/>
                <a:cs typeface="Arial" panose="020B0604020202020204" pitchFamily="34" charset="0"/>
              </a:rPr>
              <a:t>What are the program foundations of the PFCE Framework? </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a:p>
            <a:pPr marL="800100" marR="0" lvl="1" indent="-342900">
              <a:spcBef>
                <a:spcPts val="0"/>
              </a:spcBef>
              <a:spcAft>
                <a:spcPts val="0"/>
              </a:spcAft>
              <a:buFont typeface="Arial" panose="020B0604020202020204" pitchFamily="34" charset="0"/>
              <a:buChar char="•"/>
              <a:tabLst>
                <a:tab pos="914400" algn="l"/>
              </a:tabLst>
            </a:pPr>
            <a:r>
              <a:rPr lang="en-GB" sz="2400" kern="1200" dirty="0">
                <a:effectLst/>
                <a:latin typeface="Arial" panose="020B0604020202020204" pitchFamily="34" charset="0"/>
                <a:ea typeface="Palatino" pitchFamily="2" charset="77"/>
                <a:cs typeface="Arial" panose="020B0604020202020204" pitchFamily="34" charset="0"/>
              </a:rPr>
              <a:t>What are the program impact areas of the PFCE Framework? </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a:p>
            <a:pPr marL="800100" marR="0" lvl="1" indent="-342900">
              <a:spcBef>
                <a:spcPts val="0"/>
              </a:spcBef>
              <a:spcAft>
                <a:spcPts val="0"/>
              </a:spcAft>
              <a:buFont typeface="Arial" panose="020B0604020202020204" pitchFamily="34" charset="0"/>
              <a:buChar char="•"/>
              <a:tabLst>
                <a:tab pos="914400" algn="l"/>
              </a:tabLst>
            </a:pPr>
            <a:r>
              <a:rPr lang="en-GB" sz="2400" kern="1200" dirty="0">
                <a:effectLst/>
                <a:latin typeface="Arial" panose="020B0604020202020204" pitchFamily="34" charset="0"/>
                <a:ea typeface="Palatino" pitchFamily="2" charset="77"/>
                <a:cs typeface="Arial" panose="020B0604020202020204" pitchFamily="34" charset="0"/>
              </a:rPr>
              <a:t>What are the family outcomes of the PFCE Framework? </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a:p>
            <a:pPr marL="800100" marR="0" lvl="1" indent="-342900">
              <a:spcBef>
                <a:spcPts val="0"/>
              </a:spcBef>
              <a:spcAft>
                <a:spcPts val="0"/>
              </a:spcAft>
              <a:buFont typeface="Arial" panose="020B0604020202020204" pitchFamily="34" charset="0"/>
              <a:buChar char="•"/>
              <a:tabLst>
                <a:tab pos="914400" algn="l"/>
              </a:tabLst>
            </a:pPr>
            <a:r>
              <a:rPr lang="en-GB" sz="2400" kern="1200" dirty="0">
                <a:effectLst/>
                <a:latin typeface="Arial" panose="020B0604020202020204" pitchFamily="34" charset="0"/>
                <a:ea typeface="Palatino" pitchFamily="2" charset="77"/>
                <a:cs typeface="Arial" panose="020B0604020202020204" pitchFamily="34" charset="0"/>
              </a:rPr>
              <a:t>What are the child outcomes of the PFCE Framework? </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spcBef>
                <a:spcPts val="0"/>
              </a:spcBef>
              <a:spcAft>
                <a:spcPts val="0"/>
              </a:spcAft>
              <a:buFont typeface="+mj-lt"/>
              <a:buAutoNum type="arabicPeriod"/>
            </a:pPr>
            <a:r>
              <a:rPr lang="en-GB" sz="2400" kern="1200" dirty="0">
                <a:effectLst/>
                <a:latin typeface="Arial" panose="020B0604020202020204" pitchFamily="34" charset="0"/>
                <a:ea typeface="Palatino" pitchFamily="2" charset="77"/>
                <a:cs typeface="Arial" panose="020B0604020202020204" pitchFamily="34" charset="0"/>
              </a:rPr>
              <a:t>How does the framework relate to father engagement? </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a:p>
            <a:pPr marL="0" marR="0">
              <a:spcBef>
                <a:spcPts val="0"/>
              </a:spcBef>
              <a:spcAft>
                <a:spcPts val="0"/>
              </a:spcAft>
            </a:pPr>
            <a:r>
              <a:rPr lang="en-GB" sz="2400" b="1" kern="1200" dirty="0">
                <a:effectLst/>
                <a:latin typeface="Arial" panose="020B0604020202020204" pitchFamily="34" charset="0"/>
                <a:ea typeface="Palatino" pitchFamily="2" charset="77"/>
                <a:cs typeface="Arial" panose="020B0604020202020204" pitchFamily="34" charset="0"/>
              </a:rPr>
              <a:t>EXERCISE: </a:t>
            </a:r>
            <a:r>
              <a:rPr lang="en-GB" sz="2400" i="1" kern="1200" dirty="0">
                <a:effectLst/>
                <a:latin typeface="Arial" panose="020B0604020202020204" pitchFamily="34" charset="0"/>
                <a:ea typeface="Palatino" pitchFamily="2" charset="77"/>
                <a:cs typeface="Arial" panose="020B0604020202020204" pitchFamily="34" charset="0"/>
              </a:rPr>
              <a:t>The People’s Court. Each Framework team will convene to review and research information (15 minutes) to make a case, with evidence, to explain what their assigned component of the Framework is, why is it so important (3-5 minutes each) to father engagement, and why it should receive the most focus of the organization’s resources. They may call on witnesses from their own group to make their case. The judge and jury will be a panel of volunteer participants who will decide which team will win, based on the strength of their argument.  </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4" name="TextBox 3">
            <a:extLst>
              <a:ext uri="{FF2B5EF4-FFF2-40B4-BE49-F238E27FC236}">
                <a16:creationId xmlns:a16="http://schemas.microsoft.com/office/drawing/2014/main" id="{181FC91F-4659-2743-B665-384DCC326898}"/>
              </a:ext>
            </a:extLst>
          </p:cNvPr>
          <p:cNvSpPr txBox="1"/>
          <p:nvPr/>
        </p:nvSpPr>
        <p:spPr>
          <a:xfrm>
            <a:off x="0" y="0"/>
            <a:ext cx="12192000" cy="830997"/>
          </a:xfrm>
          <a:prstGeom prst="rect">
            <a:avLst/>
          </a:prstGeom>
          <a:noFill/>
        </p:spPr>
        <p:txBody>
          <a:bodyPr wrap="square">
            <a:spAutoFit/>
          </a:bodyPr>
          <a:lstStyle/>
          <a:p>
            <a:r>
              <a:rPr lang="en-GB" sz="2400" b="1" dirty="0">
                <a:latin typeface="Arial" panose="020B0604020202020204" pitchFamily="34" charset="0"/>
                <a:cs typeface="Arial" panose="020B0604020202020204" pitchFamily="34" charset="0"/>
              </a:rPr>
              <a:t>PHASE 5 – INTERVENTIONS: </a:t>
            </a:r>
            <a:r>
              <a:rPr lang="en-GB" sz="2400" dirty="0">
                <a:latin typeface="Arial" panose="020B0604020202020204" pitchFamily="34" charset="0"/>
                <a:cs typeface="Arial" panose="020B0604020202020204" pitchFamily="34" charset="0"/>
              </a:rPr>
              <a:t>participants will increase their understanding about </a:t>
            </a:r>
            <a:r>
              <a:rPr lang="en-GB" sz="2400" dirty="0">
                <a:latin typeface="Arial" panose="020B0604020202020204" pitchFamily="34" charset="0"/>
                <a:ea typeface="Calibri" panose="020F0502020204030204" pitchFamily="34" charset="0"/>
                <a:cs typeface="Arial" panose="020B0604020202020204" pitchFamily="34" charset="0"/>
              </a:rPr>
              <a:t>Head Start’s Parent, Family, and Community Engagement Framework.</a:t>
            </a:r>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209237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ogo&#10;&#10;Description automatically generated">
            <a:extLst>
              <a:ext uri="{FF2B5EF4-FFF2-40B4-BE49-F238E27FC236}">
                <a16:creationId xmlns:a16="http://schemas.microsoft.com/office/drawing/2014/main" id="{9E41CA48-D37A-EA48-B793-E1C404BC58EC}"/>
              </a:ext>
            </a:extLst>
          </p:cNvPr>
          <p:cNvPicPr>
            <a:picLocks noChangeAspect="1"/>
          </p:cNvPicPr>
          <p:nvPr/>
        </p:nvPicPr>
        <p:blipFill>
          <a:blip r:embed="rId3"/>
          <a:stretch>
            <a:fillRect/>
          </a:stretch>
        </p:blipFill>
        <p:spPr>
          <a:xfrm>
            <a:off x="0" y="-1"/>
            <a:ext cx="12192000" cy="7789333"/>
          </a:xfrm>
          <a:prstGeom prst="rect">
            <a:avLst/>
          </a:prstGeom>
        </p:spPr>
      </p:pic>
    </p:spTree>
    <p:extLst>
      <p:ext uri="{BB962C8B-B14F-4D97-AF65-F5344CB8AC3E}">
        <p14:creationId xmlns:p14="http://schemas.microsoft.com/office/powerpoint/2010/main" val="27334708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5398834-B0CC-0B47-8BE1-6A1222C96BE7}"/>
              </a:ext>
            </a:extLst>
          </p:cNvPr>
          <p:cNvSpPr txBox="1"/>
          <p:nvPr/>
        </p:nvSpPr>
        <p:spPr>
          <a:xfrm>
            <a:off x="0" y="816831"/>
            <a:ext cx="12192000" cy="4801314"/>
          </a:xfrm>
          <a:prstGeom prst="rect">
            <a:avLst/>
          </a:prstGeom>
          <a:noFill/>
        </p:spPr>
        <p:txBody>
          <a:bodyPr wrap="square">
            <a:spAutoFit/>
          </a:bodyPr>
          <a:lstStyle/>
          <a:p>
            <a:pPr marL="0" marR="0">
              <a:spcBef>
                <a:spcPts val="0"/>
              </a:spcBef>
              <a:spcAft>
                <a:spcPts val="0"/>
              </a:spcAft>
            </a:pPr>
            <a:r>
              <a:rPr lang="en-GB" b="1" dirty="0">
                <a:effectLst/>
                <a:latin typeface="Arial" panose="020B0604020202020204" pitchFamily="34" charset="0"/>
                <a:ea typeface="Times New Roman" panose="02020603050405020304" pitchFamily="18" charset="0"/>
                <a:cs typeface="Arial" panose="020B0604020202020204" pitchFamily="34" charset="0"/>
              </a:rPr>
              <a:t>P5 QUESTIONS</a:t>
            </a:r>
            <a:endParaRPr lang="en-GH"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spcBef>
                <a:spcPts val="0"/>
              </a:spcBef>
              <a:spcAft>
                <a:spcPts val="0"/>
              </a:spcAft>
              <a:buFont typeface="+mj-lt"/>
              <a:buAutoNum type="arabicPeriod"/>
            </a:pPr>
            <a:r>
              <a:rPr lang="en-GB" dirty="0">
                <a:effectLst/>
                <a:latin typeface="Arial" panose="020B0604020202020204" pitchFamily="34" charset="0"/>
                <a:ea typeface="Times New Roman" panose="02020603050405020304" pitchFamily="18" charset="0"/>
                <a:cs typeface="Arial" panose="020B0604020202020204" pitchFamily="34" charset="0"/>
              </a:rPr>
              <a:t>In what borough is your program?</a:t>
            </a:r>
            <a:endParaRPr lang="en-GH"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spcBef>
                <a:spcPts val="0"/>
              </a:spcBef>
              <a:spcAft>
                <a:spcPts val="0"/>
              </a:spcAft>
              <a:buFont typeface="+mj-lt"/>
              <a:buAutoNum type="arabicPeriod"/>
            </a:pPr>
            <a:r>
              <a:rPr lang="en-GB" dirty="0">
                <a:effectLst/>
                <a:latin typeface="Arial" panose="020B0604020202020204" pitchFamily="34" charset="0"/>
                <a:ea typeface="Times New Roman" panose="02020603050405020304" pitchFamily="18" charset="0"/>
                <a:cs typeface="Arial" panose="020B0604020202020204" pitchFamily="34" charset="0"/>
              </a:rPr>
              <a:t>In which of the PFCE Interactive Framework’s program impact areas would you like more support?</a:t>
            </a:r>
            <a:endParaRPr lang="en-GH"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spcBef>
                <a:spcPts val="0"/>
              </a:spcBef>
              <a:spcAft>
                <a:spcPts val="0"/>
              </a:spcAft>
              <a:buFont typeface="+mj-lt"/>
              <a:buAutoNum type="arabicPeriod"/>
            </a:pPr>
            <a:r>
              <a:rPr lang="en-GB" dirty="0">
                <a:effectLst/>
                <a:latin typeface="Arial" panose="020B0604020202020204" pitchFamily="34" charset="0"/>
                <a:ea typeface="Times New Roman" panose="02020603050405020304" pitchFamily="18" charset="0"/>
                <a:cs typeface="Arial" panose="020B0604020202020204" pitchFamily="34" charset="0"/>
              </a:rPr>
              <a:t>In which of the PFCE Interactive Framework’s program foundation areas would you like more support?</a:t>
            </a:r>
            <a:endParaRPr lang="en-GH"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spcBef>
                <a:spcPts val="0"/>
              </a:spcBef>
              <a:spcAft>
                <a:spcPts val="0"/>
              </a:spcAft>
              <a:buFont typeface="+mj-lt"/>
              <a:buAutoNum type="arabicPeriod"/>
            </a:pPr>
            <a:r>
              <a:rPr lang="en-GB" dirty="0">
                <a:effectLst/>
                <a:latin typeface="Arial" panose="020B0604020202020204" pitchFamily="34" charset="0"/>
                <a:ea typeface="Times New Roman" panose="02020603050405020304" pitchFamily="18" charset="0"/>
                <a:cs typeface="Arial" panose="020B0604020202020204" pitchFamily="34" charset="0"/>
              </a:rPr>
              <a:t>In which of the PFCE Interactive Framework’s family outcome areas would you like more support?</a:t>
            </a:r>
            <a:endParaRPr lang="en-GH"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spcBef>
                <a:spcPts val="0"/>
              </a:spcBef>
              <a:spcAft>
                <a:spcPts val="0"/>
              </a:spcAft>
              <a:buFont typeface="+mj-lt"/>
              <a:buAutoNum type="arabicPeriod"/>
            </a:pPr>
            <a:r>
              <a:rPr lang="en-GB" dirty="0">
                <a:effectLst/>
                <a:latin typeface="Arial" panose="020B0604020202020204" pitchFamily="34" charset="0"/>
                <a:ea typeface="Times New Roman" panose="02020603050405020304" pitchFamily="18" charset="0"/>
                <a:cs typeface="Arial" panose="020B0604020202020204" pitchFamily="34" charset="0"/>
              </a:rPr>
              <a:t>In which of the PFCE Interactive Framework’s child outcome areas would you like more support?</a:t>
            </a:r>
            <a:endParaRPr lang="en-GH" dirty="0">
              <a:effectLst/>
              <a:latin typeface="Arial" panose="020B0604020202020204" pitchFamily="34" charset="0"/>
              <a:ea typeface="Times New Roman" panose="02020603050405020304" pitchFamily="18" charset="0"/>
              <a:cs typeface="Arial" panose="020B0604020202020204" pitchFamily="34" charset="0"/>
            </a:endParaRPr>
          </a:p>
          <a:p>
            <a:pPr marL="0" marR="0">
              <a:spcBef>
                <a:spcPts val="0"/>
              </a:spcBef>
              <a:spcAft>
                <a:spcPts val="0"/>
              </a:spcAft>
            </a:pPr>
            <a:r>
              <a:rPr lang="en-GB" b="1" dirty="0">
                <a:effectLst/>
                <a:latin typeface="Arial" panose="020B0604020202020204" pitchFamily="34" charset="0"/>
                <a:ea typeface="Times New Roman" panose="02020603050405020304" pitchFamily="18" charset="0"/>
                <a:cs typeface="Arial" panose="020B0604020202020204" pitchFamily="34" charset="0"/>
              </a:rPr>
              <a:t>EXERCISE Family Feud.</a:t>
            </a:r>
            <a:r>
              <a:rPr lang="en-GB" i="1" kern="1200" dirty="0">
                <a:solidFill>
                  <a:srgbClr val="000000"/>
                </a:solidFill>
                <a:effectLst/>
                <a:latin typeface="Arial" panose="020B0604020202020204" pitchFamily="34" charset="0"/>
                <a:ea typeface="Palatino" pitchFamily="2" charset="77"/>
                <a:cs typeface="Arial" panose="020B0604020202020204" pitchFamily="34" charset="0"/>
              </a:rPr>
              <a:t> The host will break the participants into four groups or teams, according to the PFCE Framework:</a:t>
            </a:r>
            <a:endParaRPr lang="en-GH" dirty="0">
              <a:effectLst/>
              <a:latin typeface="Arial" panose="020B0604020202020204" pitchFamily="34" charset="0"/>
              <a:ea typeface="Times New Roman" panose="02020603050405020304" pitchFamily="18" charset="0"/>
              <a:cs typeface="Arial" panose="020B0604020202020204" pitchFamily="34" charset="0"/>
            </a:endParaRPr>
          </a:p>
          <a:p>
            <a:pPr marL="0" marR="0">
              <a:spcBef>
                <a:spcPts val="0"/>
              </a:spcBef>
              <a:spcAft>
                <a:spcPts val="0"/>
              </a:spcAft>
            </a:pPr>
            <a:r>
              <a:rPr lang="en-GB" b="1" kern="1200" dirty="0">
                <a:solidFill>
                  <a:srgbClr val="000000"/>
                </a:solidFill>
                <a:effectLst/>
                <a:latin typeface="Arial" panose="020B0604020202020204" pitchFamily="34" charset="0"/>
                <a:ea typeface="Palatino" pitchFamily="2" charset="77"/>
                <a:cs typeface="Arial" panose="020B0604020202020204" pitchFamily="34" charset="0"/>
              </a:rPr>
              <a:t>Team 1 = </a:t>
            </a:r>
            <a:r>
              <a:rPr lang="en-US" b="1" dirty="0">
                <a:effectLst/>
                <a:latin typeface="Arial" panose="020B0604020202020204" pitchFamily="34" charset="0"/>
                <a:ea typeface="Times New Roman" panose="02020603050405020304" pitchFamily="18" charset="0"/>
                <a:cs typeface="Arial" panose="020B0604020202020204" pitchFamily="34" charset="0"/>
              </a:rPr>
              <a:t>Foundations; Team 2 = Impacts; Team 3 = Family Outcomes</a:t>
            </a:r>
            <a:endParaRPr lang="en-GH" dirty="0">
              <a:effectLst/>
              <a:latin typeface="Arial" panose="020B0604020202020204" pitchFamily="34" charset="0"/>
              <a:ea typeface="Times New Roman" panose="02020603050405020304" pitchFamily="18" charset="0"/>
              <a:cs typeface="Arial" panose="020B0604020202020204" pitchFamily="34" charset="0"/>
            </a:endParaRPr>
          </a:p>
          <a:p>
            <a:pPr marL="0" marR="0">
              <a:spcBef>
                <a:spcPts val="0"/>
              </a:spcBef>
              <a:spcAft>
                <a:spcPts val="0"/>
              </a:spcAft>
            </a:pPr>
            <a:r>
              <a:rPr lang="en-US" b="1" dirty="0">
                <a:effectLst/>
                <a:latin typeface="Arial" panose="020B0604020202020204" pitchFamily="34" charset="0"/>
                <a:ea typeface="Times New Roman" panose="02020603050405020304" pitchFamily="18" charset="0"/>
                <a:cs typeface="Arial" panose="020B0604020202020204" pitchFamily="34" charset="0"/>
              </a:rPr>
              <a:t>Team 4 = Child Outcomes</a:t>
            </a:r>
            <a:endParaRPr lang="en-GH" dirty="0">
              <a:effectLst/>
              <a:latin typeface="Arial" panose="020B0604020202020204" pitchFamily="34" charset="0"/>
              <a:ea typeface="Times New Roman" panose="02020603050405020304" pitchFamily="18" charset="0"/>
              <a:cs typeface="Arial" panose="020B0604020202020204" pitchFamily="34" charset="0"/>
            </a:endParaRPr>
          </a:p>
          <a:p>
            <a:pPr marL="0" marR="0">
              <a:spcBef>
                <a:spcPts val="0"/>
              </a:spcBef>
              <a:spcAft>
                <a:spcPts val="0"/>
              </a:spcAft>
            </a:pPr>
            <a:r>
              <a:rPr lang="en-GB" i="1" kern="1200" dirty="0">
                <a:solidFill>
                  <a:srgbClr val="000000"/>
                </a:solidFill>
                <a:effectLst/>
                <a:latin typeface="Arial" panose="020B0604020202020204" pitchFamily="34" charset="0"/>
                <a:ea typeface="Palatino" pitchFamily="2" charset="77"/>
                <a:cs typeface="Arial" panose="020B0604020202020204" pitchFamily="34" charset="0"/>
              </a:rPr>
              <a:t>Each team will be separated into a breakout room and have one minute to assign a different number beginning with one in an ascending sequence to each of their members. Once done, the teams will return to the main meeting room to begin the game. At the start of each round, the host will call out a number. Only the participant from each team who is assigned to the number called will compete in that round. The host will click the “Q” icon to call up the question. As soon as the question appears, they should type their response. The participants will be advised that the first person who types in the chat the answer with the highest point, wins those points. The next numbered participant in the sequence from their team with then will be able to respond. The team with the most points after all five rounds wins!!!</a:t>
            </a:r>
            <a:endParaRPr lang="en-GH"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4" name="TextBox 3">
            <a:extLst>
              <a:ext uri="{FF2B5EF4-FFF2-40B4-BE49-F238E27FC236}">
                <a16:creationId xmlns:a16="http://schemas.microsoft.com/office/drawing/2014/main" id="{4CC9299A-4C19-B24E-A0FB-7414276A3AD9}"/>
              </a:ext>
            </a:extLst>
          </p:cNvPr>
          <p:cNvSpPr txBox="1"/>
          <p:nvPr/>
        </p:nvSpPr>
        <p:spPr>
          <a:xfrm>
            <a:off x="0" y="0"/>
            <a:ext cx="12192000" cy="830997"/>
          </a:xfrm>
          <a:prstGeom prst="rect">
            <a:avLst/>
          </a:prstGeom>
          <a:noFill/>
        </p:spPr>
        <p:txBody>
          <a:bodyPr wrap="square">
            <a:spAutoFit/>
          </a:bodyPr>
          <a:lstStyle/>
          <a:p>
            <a:r>
              <a:rPr lang="en-GB" sz="2400" b="1" dirty="0">
                <a:latin typeface="Arial" panose="020B0604020202020204" pitchFamily="34" charset="0"/>
                <a:cs typeface="Arial" panose="020B0604020202020204" pitchFamily="34" charset="0"/>
              </a:rPr>
              <a:t>PHASE 5 – INTERVENTIONS: </a:t>
            </a:r>
            <a:r>
              <a:rPr lang="en-GB" sz="2400" dirty="0">
                <a:latin typeface="Arial" panose="020B0604020202020204" pitchFamily="34" charset="0"/>
                <a:cs typeface="Arial" panose="020B0604020202020204" pitchFamily="34" charset="0"/>
              </a:rPr>
              <a:t>participants will increase their understanding about </a:t>
            </a:r>
            <a:r>
              <a:rPr lang="en-GB" sz="2400" dirty="0">
                <a:latin typeface="Arial" panose="020B0604020202020204" pitchFamily="34" charset="0"/>
                <a:ea typeface="Calibri" panose="020F0502020204030204" pitchFamily="34" charset="0"/>
                <a:cs typeface="Arial" panose="020B0604020202020204" pitchFamily="34" charset="0"/>
              </a:rPr>
              <a:t>Head Start’s Parent, Family, and Community Engagement Framework.</a:t>
            </a:r>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598579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7E1F1B6-EDE1-ED48-BA1A-BC87725A8BA5}"/>
              </a:ext>
            </a:extLst>
          </p:cNvPr>
          <p:cNvSpPr txBox="1"/>
          <p:nvPr/>
        </p:nvSpPr>
        <p:spPr>
          <a:xfrm>
            <a:off x="1" y="16193"/>
            <a:ext cx="12191999" cy="4154984"/>
          </a:xfrm>
          <a:prstGeom prst="rect">
            <a:avLst/>
          </a:prstGeom>
          <a:noFill/>
        </p:spPr>
        <p:txBody>
          <a:bodyPr wrap="square">
            <a:spAutoFit/>
          </a:bodyPr>
          <a:lstStyle/>
          <a:p>
            <a:r>
              <a:rPr lang="en-GB" sz="2400" b="1" kern="1200" dirty="0">
                <a:solidFill>
                  <a:srgbClr val="000000"/>
                </a:solidFill>
                <a:effectLst/>
                <a:latin typeface="Arial" panose="020B0604020202020204" pitchFamily="34" charset="0"/>
                <a:ea typeface="Palatino" pitchFamily="2" charset="77"/>
                <a:cs typeface="Arial" panose="020B0604020202020204" pitchFamily="34" charset="0"/>
              </a:rPr>
              <a:t>PHASE 5 – INTERVENTIONS: FINDINGS</a:t>
            </a:r>
            <a:endParaRPr lang="en-GB" sz="2400" b="1" dirty="0">
              <a:solidFill>
                <a:srgbClr val="000000"/>
              </a:solidFill>
              <a:latin typeface="Arial" panose="020B0604020202020204" pitchFamily="34" charset="0"/>
              <a:ea typeface="Palatino" pitchFamily="2" charset="77"/>
              <a:cs typeface="Arial" panose="020B0604020202020204" pitchFamily="34" charset="0"/>
            </a:endParaRPr>
          </a:p>
          <a:p>
            <a:r>
              <a:rPr lang="en-US" sz="2400" dirty="0">
                <a:solidFill>
                  <a:srgbClr val="000000"/>
                </a:solidFill>
                <a:latin typeface="Arial" panose="020B0604020202020204" pitchFamily="34" charset="0"/>
                <a:ea typeface="Palatino" pitchFamily="2" charset="77"/>
                <a:cs typeface="Arial" panose="020B0604020202020204" pitchFamily="34" charset="0"/>
              </a:rPr>
              <a:t>Head Start’s PFCE Framework covers the most significant areas an organization should consider when developing strategies for father engagement. There is value to each area, and an organization should consider each one as they develop their father engagement strategy. </a:t>
            </a:r>
          </a:p>
          <a:p>
            <a:endParaRPr lang="en-US" sz="2400" dirty="0">
              <a:solidFill>
                <a:srgbClr val="000000"/>
              </a:solidFill>
              <a:latin typeface="Arial" panose="020B0604020202020204" pitchFamily="34" charset="0"/>
              <a:ea typeface="Palatino" pitchFamily="2" charset="77"/>
              <a:cs typeface="Arial" panose="020B0604020202020204" pitchFamily="34" charset="0"/>
            </a:endParaRPr>
          </a:p>
          <a:p>
            <a:r>
              <a:rPr lang="en-GB" sz="2400" b="1" dirty="0">
                <a:solidFill>
                  <a:srgbClr val="000000"/>
                </a:solidFill>
                <a:latin typeface="Arial" panose="020B0604020202020204" pitchFamily="34" charset="0"/>
                <a:ea typeface="Palatino" pitchFamily="2" charset="77"/>
                <a:cs typeface="Arial" panose="020B0604020202020204" pitchFamily="34" charset="0"/>
              </a:rPr>
              <a:t>TAKE-AWAYS!!!</a:t>
            </a:r>
          </a:p>
          <a:p>
            <a:r>
              <a:rPr lang="en-GB" sz="2400" dirty="0">
                <a:solidFill>
                  <a:srgbClr val="000000"/>
                </a:solidFill>
                <a:latin typeface="Arial" panose="020B0604020202020204" pitchFamily="34" charset="0"/>
                <a:ea typeface="Palatino" pitchFamily="2" charset="77"/>
                <a:cs typeface="Arial" panose="020B0604020202020204" pitchFamily="34" charset="0"/>
              </a:rPr>
              <a:t>Please type in the chat any take-aways from this exercise/phase that you will be able to use at your program/agency after this workshop. </a:t>
            </a:r>
          </a:p>
          <a:p>
            <a:endParaRPr lang="en-GH" sz="2400" dirty="0">
              <a:latin typeface="Arial" panose="020B0604020202020204" pitchFamily="34" charset="0"/>
              <a:cs typeface="Arial" panose="020B0604020202020204" pitchFamily="34" charset="0"/>
            </a:endParaRPr>
          </a:p>
          <a:p>
            <a:r>
              <a:rPr lang="en-GB" sz="2400" b="1" kern="1200" dirty="0">
                <a:solidFill>
                  <a:srgbClr val="000000"/>
                </a:solidFill>
                <a:effectLst/>
                <a:latin typeface="Arial" panose="020B0604020202020204" pitchFamily="34" charset="0"/>
                <a:ea typeface="Palatino" pitchFamily="2" charset="77"/>
                <a:cs typeface="Arial" panose="020B0604020202020204" pitchFamily="34" charset="0"/>
              </a:rPr>
              <a:t> </a:t>
            </a:r>
            <a:endParaRPr lang="en-GH" sz="2400" dirty="0">
              <a:latin typeface="Arial" panose="020B0604020202020204" pitchFamily="34" charset="0"/>
              <a:cs typeface="Arial" panose="020B0604020202020204" pitchFamily="34" charset="0"/>
            </a:endParaRPr>
          </a:p>
        </p:txBody>
      </p:sp>
      <p:pic>
        <p:nvPicPr>
          <p:cNvPr id="6" name="Picture 5" descr="Shape, arrow&#10;&#10;Description automatically generated">
            <a:extLst>
              <a:ext uri="{FF2B5EF4-FFF2-40B4-BE49-F238E27FC236}">
                <a16:creationId xmlns:a16="http://schemas.microsoft.com/office/drawing/2014/main" id="{73F6CA1B-628E-0F46-8EDF-8D47D4320B7A}"/>
              </a:ext>
            </a:extLst>
          </p:cNvPr>
          <p:cNvPicPr>
            <a:picLocks noChangeAspect="1"/>
          </p:cNvPicPr>
          <p:nvPr/>
        </p:nvPicPr>
        <p:blipFill>
          <a:blip r:embed="rId3"/>
          <a:stretch>
            <a:fillRect/>
          </a:stretch>
        </p:blipFill>
        <p:spPr>
          <a:xfrm>
            <a:off x="9934556" y="5091953"/>
            <a:ext cx="2257443" cy="1766047"/>
          </a:xfrm>
          <a:prstGeom prst="rect">
            <a:avLst/>
          </a:prstGeom>
        </p:spPr>
      </p:pic>
    </p:spTree>
    <p:extLst>
      <p:ext uri="{BB962C8B-B14F-4D97-AF65-F5344CB8AC3E}">
        <p14:creationId xmlns:p14="http://schemas.microsoft.com/office/powerpoint/2010/main" val="16813761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850663F-0155-1245-B628-05FED41439F6}"/>
              </a:ext>
            </a:extLst>
          </p:cNvPr>
          <p:cNvSpPr txBox="1"/>
          <p:nvPr/>
        </p:nvSpPr>
        <p:spPr>
          <a:xfrm>
            <a:off x="0" y="1185684"/>
            <a:ext cx="12192000" cy="2677656"/>
          </a:xfrm>
          <a:prstGeom prst="rect">
            <a:avLst/>
          </a:prstGeom>
          <a:noFill/>
        </p:spPr>
        <p:txBody>
          <a:bodyPr wrap="square">
            <a:spAutoFit/>
          </a:bodyPr>
          <a:lstStyle/>
          <a:p>
            <a:pPr marL="0" marR="0">
              <a:spcBef>
                <a:spcPts val="0"/>
              </a:spcBef>
              <a:spcAft>
                <a:spcPts val="0"/>
              </a:spcAft>
            </a:pPr>
            <a:r>
              <a:rPr lang="en-GB" sz="2400" b="1" kern="1200" dirty="0">
                <a:solidFill>
                  <a:srgbClr val="000000"/>
                </a:solidFill>
                <a:effectLst/>
                <a:latin typeface="Arial" panose="020B0604020202020204" pitchFamily="34" charset="0"/>
                <a:ea typeface="Palatino" pitchFamily="2" charset="77"/>
                <a:cs typeface="Arial" panose="020B0604020202020204" pitchFamily="34" charset="0"/>
              </a:rPr>
              <a:t>P5 QUESTIONS</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spcBef>
                <a:spcPts val="0"/>
              </a:spcBef>
              <a:spcAft>
                <a:spcPts val="0"/>
              </a:spcAft>
              <a:buFont typeface="+mj-lt"/>
              <a:buAutoNum type="arabicPeriod"/>
            </a:pPr>
            <a:r>
              <a:rPr lang="en-GB" sz="2400" kern="1200" dirty="0">
                <a:solidFill>
                  <a:srgbClr val="000000"/>
                </a:solidFill>
                <a:effectLst/>
                <a:latin typeface="Arial" panose="020B0604020202020204" pitchFamily="34" charset="0"/>
                <a:ea typeface="Palatino" pitchFamily="2" charset="77"/>
                <a:cs typeface="Arial" panose="020B0604020202020204" pitchFamily="34" charset="0"/>
              </a:rPr>
              <a:t>How is father engagement manifested in each area of the framework?</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spcBef>
                <a:spcPts val="0"/>
              </a:spcBef>
              <a:spcAft>
                <a:spcPts val="0"/>
              </a:spcAft>
              <a:buFont typeface="+mj-lt"/>
              <a:buAutoNum type="arabicPeriod"/>
            </a:pPr>
            <a:r>
              <a:rPr lang="en-GB" sz="2400" kern="1200" dirty="0">
                <a:solidFill>
                  <a:srgbClr val="000000"/>
                </a:solidFill>
                <a:effectLst/>
                <a:latin typeface="Arial" panose="020B0604020202020204" pitchFamily="34" charset="0"/>
                <a:ea typeface="Palatino" pitchFamily="2" charset="77"/>
                <a:cs typeface="Arial" panose="020B0604020202020204" pitchFamily="34" charset="0"/>
              </a:rPr>
              <a:t>What is your father engagement goal and strategy in each area? </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a:p>
            <a:pPr marL="0" marR="0">
              <a:spcBef>
                <a:spcPts val="0"/>
              </a:spcBef>
              <a:spcAft>
                <a:spcPts val="0"/>
              </a:spcAft>
            </a:pPr>
            <a:r>
              <a:rPr lang="en-GB" sz="2400" b="1" kern="1200" dirty="0">
                <a:solidFill>
                  <a:srgbClr val="000000"/>
                </a:solidFill>
                <a:effectLst/>
                <a:latin typeface="Arial" panose="020B0604020202020204" pitchFamily="34" charset="0"/>
                <a:ea typeface="Palatino" pitchFamily="2" charset="77"/>
                <a:cs typeface="Arial" panose="020B0604020202020204" pitchFamily="34" charset="0"/>
              </a:rPr>
              <a:t>EXERCISE Framework Panel Discussion. </a:t>
            </a:r>
            <a:r>
              <a:rPr lang="en-GB" sz="2400" i="1" kern="1200" dirty="0">
                <a:solidFill>
                  <a:srgbClr val="000000"/>
                </a:solidFill>
                <a:effectLst/>
                <a:latin typeface="Arial" panose="020B0604020202020204" pitchFamily="34" charset="0"/>
                <a:ea typeface="Palatino" pitchFamily="2" charset="77"/>
                <a:cs typeface="Arial" panose="020B0604020202020204" pitchFamily="34" charset="0"/>
              </a:rPr>
              <a:t>In small groups, each Framework Team will review two of the listed references of their choice. The representatives will identify the framework area covered by each article, and be prepared to discuss as part of the large group discussion in response to the two listed questions. </a:t>
            </a:r>
            <a:endParaRPr lang="en-GH" sz="2400" i="1"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4" name="TextBox 3">
            <a:extLst>
              <a:ext uri="{FF2B5EF4-FFF2-40B4-BE49-F238E27FC236}">
                <a16:creationId xmlns:a16="http://schemas.microsoft.com/office/drawing/2014/main" id="{DABA052E-0EF8-A04F-8FE0-76E42A6DD386}"/>
              </a:ext>
            </a:extLst>
          </p:cNvPr>
          <p:cNvSpPr txBox="1"/>
          <p:nvPr/>
        </p:nvSpPr>
        <p:spPr>
          <a:xfrm>
            <a:off x="0" y="0"/>
            <a:ext cx="12192000" cy="1200329"/>
          </a:xfrm>
          <a:prstGeom prst="rect">
            <a:avLst/>
          </a:prstGeom>
          <a:noFill/>
        </p:spPr>
        <p:txBody>
          <a:bodyPr wrap="square">
            <a:spAutoFit/>
          </a:bodyPr>
          <a:lstStyle/>
          <a:p>
            <a:r>
              <a:rPr lang="en-GB" sz="2400" b="1" dirty="0">
                <a:latin typeface="Arial" panose="020B0604020202020204" pitchFamily="34" charset="0"/>
                <a:cs typeface="Arial" panose="020B0604020202020204" pitchFamily="34" charset="0"/>
              </a:rPr>
              <a:t>PHASE 5 – INTERVENTIONS: </a:t>
            </a:r>
            <a:r>
              <a:rPr lang="en-GB" sz="2400" dirty="0">
                <a:latin typeface="Arial" panose="020B0604020202020204" pitchFamily="34" charset="0"/>
                <a:cs typeface="Arial" panose="020B0604020202020204" pitchFamily="34" charset="0"/>
              </a:rPr>
              <a:t>participants will increase their knowledge of strategies for father engagement in each area of </a:t>
            </a:r>
            <a:r>
              <a:rPr lang="en-GB" sz="2400" dirty="0">
                <a:latin typeface="Arial" panose="020B0604020202020204" pitchFamily="34" charset="0"/>
                <a:ea typeface="Calibri" panose="020F0502020204030204" pitchFamily="34" charset="0"/>
                <a:cs typeface="Arial" panose="020B0604020202020204" pitchFamily="34" charset="0"/>
              </a:rPr>
              <a:t>Head Start’s Parent, Family, and Community Engagement Framework.</a:t>
            </a:r>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507618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3476547-F876-1A4D-947C-764B93EC9B3F}"/>
              </a:ext>
            </a:extLst>
          </p:cNvPr>
          <p:cNvSpPr txBox="1"/>
          <p:nvPr/>
        </p:nvSpPr>
        <p:spPr>
          <a:xfrm>
            <a:off x="0" y="2970228"/>
            <a:ext cx="12191999" cy="461665"/>
          </a:xfrm>
          <a:prstGeom prst="rect">
            <a:avLst/>
          </a:prstGeom>
          <a:noFill/>
        </p:spPr>
        <p:txBody>
          <a:bodyPr wrap="square">
            <a:spAutoFit/>
          </a:bodyPr>
          <a:lstStyle/>
          <a:p>
            <a:pPr marL="457200" marR="0" algn="ctr">
              <a:spcBef>
                <a:spcPts val="0"/>
              </a:spcBef>
              <a:spcAft>
                <a:spcPts val="0"/>
              </a:spcAft>
            </a:pPr>
            <a:r>
              <a:rPr lang="en-GB" sz="2400" b="1" kern="1200" dirty="0">
                <a:solidFill>
                  <a:srgbClr val="000000"/>
                </a:solidFill>
                <a:effectLst/>
                <a:latin typeface="Arial" panose="020B0604020202020204" pitchFamily="34" charset="0"/>
                <a:ea typeface="Palatino" pitchFamily="2" charset="77"/>
                <a:cs typeface="Arial" panose="020B0604020202020204" pitchFamily="34" charset="0"/>
              </a:rPr>
              <a:t>SHORT BREAK</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5" name="Picture 4" descr="A picture containing circle&#10;&#10;Description automatically generated">
            <a:extLst>
              <a:ext uri="{FF2B5EF4-FFF2-40B4-BE49-F238E27FC236}">
                <a16:creationId xmlns:a16="http://schemas.microsoft.com/office/drawing/2014/main" id="{A2DAF6AC-3210-8649-9525-6BED48C84DEE}"/>
              </a:ext>
            </a:extLst>
          </p:cNvPr>
          <p:cNvPicPr>
            <a:picLocks noChangeAspect="1"/>
          </p:cNvPicPr>
          <p:nvPr/>
        </p:nvPicPr>
        <p:blipFill>
          <a:blip r:embed="rId3"/>
          <a:stretch>
            <a:fillRect/>
          </a:stretch>
        </p:blipFill>
        <p:spPr>
          <a:xfrm>
            <a:off x="9095110" y="4213830"/>
            <a:ext cx="3096890" cy="2698376"/>
          </a:xfrm>
          <a:prstGeom prst="rect">
            <a:avLst/>
          </a:prstGeom>
        </p:spPr>
      </p:pic>
    </p:spTree>
    <p:extLst>
      <p:ext uri="{BB962C8B-B14F-4D97-AF65-F5344CB8AC3E}">
        <p14:creationId xmlns:p14="http://schemas.microsoft.com/office/powerpoint/2010/main" val="31568557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060F5F9-CD3A-F240-8659-FD21392F7336}"/>
              </a:ext>
            </a:extLst>
          </p:cNvPr>
          <p:cNvSpPr txBox="1"/>
          <p:nvPr/>
        </p:nvSpPr>
        <p:spPr>
          <a:xfrm>
            <a:off x="0" y="797342"/>
            <a:ext cx="12192000" cy="3416320"/>
          </a:xfrm>
          <a:prstGeom prst="rect">
            <a:avLst/>
          </a:prstGeom>
          <a:noFill/>
        </p:spPr>
        <p:txBody>
          <a:bodyPr wrap="square">
            <a:spAutoFit/>
          </a:bodyPr>
          <a:lstStyle/>
          <a:p>
            <a:pPr marL="0" marR="0">
              <a:spcBef>
                <a:spcPts val="0"/>
              </a:spcBef>
              <a:spcAft>
                <a:spcPts val="0"/>
              </a:spcAft>
            </a:pPr>
            <a:r>
              <a:rPr lang="en-GB" sz="2400" b="1" kern="1200" dirty="0">
                <a:solidFill>
                  <a:srgbClr val="000000"/>
                </a:solidFill>
                <a:effectLst/>
                <a:latin typeface="Arial" panose="020B0604020202020204" pitchFamily="34" charset="0"/>
                <a:ea typeface="Palatino" pitchFamily="2" charset="77"/>
                <a:cs typeface="Arial" panose="020B0604020202020204" pitchFamily="34" charset="0"/>
              </a:rPr>
              <a:t>P5 QUESTIONS</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spcBef>
                <a:spcPts val="0"/>
              </a:spcBef>
              <a:spcAft>
                <a:spcPts val="0"/>
              </a:spcAft>
              <a:buFont typeface="+mj-lt"/>
              <a:buAutoNum type="arabicPeriod"/>
              <a:tabLst>
                <a:tab pos="457200" algn="l"/>
              </a:tabLst>
            </a:pPr>
            <a:r>
              <a:rPr lang="en-GB" sz="2400" kern="1200" dirty="0">
                <a:solidFill>
                  <a:srgbClr val="000000"/>
                </a:solidFill>
                <a:effectLst/>
                <a:latin typeface="Arial" panose="020B0604020202020204" pitchFamily="34" charset="0"/>
                <a:ea typeface="Palatino" pitchFamily="2" charset="77"/>
                <a:cs typeface="Arial" panose="020B0604020202020204" pitchFamily="34" charset="0"/>
              </a:rPr>
              <a:t>Which of your father engagement strategies have been ineffective? </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spcBef>
                <a:spcPts val="0"/>
              </a:spcBef>
              <a:spcAft>
                <a:spcPts val="0"/>
              </a:spcAft>
              <a:buFont typeface="+mj-lt"/>
              <a:buAutoNum type="arabicPeriod"/>
              <a:tabLst>
                <a:tab pos="457200" algn="l"/>
              </a:tabLst>
            </a:pPr>
            <a:r>
              <a:rPr lang="en-GB" sz="2400" kern="1200" dirty="0">
                <a:solidFill>
                  <a:srgbClr val="000000"/>
                </a:solidFill>
                <a:effectLst/>
                <a:latin typeface="Arial" panose="020B0604020202020204" pitchFamily="34" charset="0"/>
                <a:ea typeface="Palatino" pitchFamily="2" charset="77"/>
                <a:cs typeface="Arial" panose="020B0604020202020204" pitchFamily="34" charset="0"/>
              </a:rPr>
              <a:t>With regards to your father engagement strategies, what have been some things that didn’t work at first, but now work, due to some adjustments you made? What were the adjustments? </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a:p>
            <a:pPr marL="0" marR="0">
              <a:spcBef>
                <a:spcPts val="0"/>
              </a:spcBef>
              <a:spcAft>
                <a:spcPts val="0"/>
              </a:spcAft>
            </a:pPr>
            <a:r>
              <a:rPr lang="en-GB" sz="2400" b="1" kern="1200" dirty="0">
                <a:solidFill>
                  <a:srgbClr val="000000"/>
                </a:solidFill>
                <a:effectLst/>
                <a:latin typeface="Arial" panose="020B0604020202020204" pitchFamily="34" charset="0"/>
                <a:ea typeface="Palatino" pitchFamily="2" charset="77"/>
                <a:cs typeface="Arial" panose="020B0604020202020204" pitchFamily="34" charset="0"/>
              </a:rPr>
              <a:t>EXERCISE 15 (30 minutes) The Mechanics. </a:t>
            </a:r>
            <a:r>
              <a:rPr lang="en-GB" sz="2400" i="1" kern="1200" dirty="0">
                <a:solidFill>
                  <a:srgbClr val="000000"/>
                </a:solidFill>
                <a:effectLst/>
                <a:latin typeface="Arial" panose="020B0604020202020204" pitchFamily="34" charset="0"/>
                <a:ea typeface="Palatino" pitchFamily="2" charset="77"/>
                <a:cs typeface="Arial" panose="020B0604020202020204" pitchFamily="34" charset="0"/>
              </a:rPr>
              <a:t>Each team will meet amongst themselves to discuss their least effective father engagement strategies (up to 10). They will then brainstorm and share adjustments made or needed to improve their effectiveness.</a:t>
            </a:r>
            <a:r>
              <a:rPr lang="en-GB" sz="2400" kern="1200" dirty="0">
                <a:solidFill>
                  <a:srgbClr val="000000"/>
                </a:solidFill>
                <a:effectLst/>
                <a:latin typeface="Arial" panose="020B0604020202020204" pitchFamily="34" charset="0"/>
                <a:ea typeface="Palatino" pitchFamily="2" charset="77"/>
                <a:cs typeface="Arial" panose="020B0604020202020204" pitchFamily="34" charset="0"/>
              </a:rPr>
              <a:t> </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a:p>
            <a:pPr marL="0" marR="0">
              <a:spcBef>
                <a:spcPts val="0"/>
              </a:spcBef>
              <a:spcAft>
                <a:spcPts val="0"/>
              </a:spcAft>
            </a:pPr>
            <a:r>
              <a:rPr lang="en-GB" sz="2400" kern="1200" dirty="0">
                <a:solidFill>
                  <a:srgbClr val="000000"/>
                </a:solidFill>
                <a:effectLst/>
                <a:latin typeface="Arial" panose="020B0604020202020204" pitchFamily="34" charset="0"/>
                <a:ea typeface="Palatino" pitchFamily="2" charset="77"/>
                <a:cs typeface="Arial" panose="020B0604020202020204" pitchFamily="34" charset="0"/>
              </a:rPr>
              <a:t> </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4" name="TextBox 3">
            <a:extLst>
              <a:ext uri="{FF2B5EF4-FFF2-40B4-BE49-F238E27FC236}">
                <a16:creationId xmlns:a16="http://schemas.microsoft.com/office/drawing/2014/main" id="{45CA09A8-FD06-EC48-A5F3-D9D5C3EB6C78}"/>
              </a:ext>
            </a:extLst>
          </p:cNvPr>
          <p:cNvSpPr txBox="1"/>
          <p:nvPr/>
        </p:nvSpPr>
        <p:spPr>
          <a:xfrm>
            <a:off x="0" y="0"/>
            <a:ext cx="12192000" cy="830997"/>
          </a:xfrm>
          <a:prstGeom prst="rect">
            <a:avLst/>
          </a:prstGeom>
          <a:noFill/>
        </p:spPr>
        <p:txBody>
          <a:bodyPr wrap="square">
            <a:spAutoFit/>
          </a:bodyPr>
          <a:lstStyle/>
          <a:p>
            <a:r>
              <a:rPr lang="en-GB" sz="2400" b="1" dirty="0">
                <a:latin typeface="Arial" panose="020B0604020202020204" pitchFamily="34" charset="0"/>
                <a:cs typeface="Arial" panose="020B0604020202020204" pitchFamily="34" charset="0"/>
              </a:rPr>
              <a:t>PHASE 5 – INTERVENTIONS: </a:t>
            </a:r>
            <a:r>
              <a:rPr lang="en-GB" sz="2400" dirty="0">
                <a:latin typeface="Arial" panose="020B0604020202020204" pitchFamily="34" charset="0"/>
                <a:cs typeface="Arial" panose="020B0604020202020204" pitchFamily="34" charset="0"/>
              </a:rPr>
              <a:t>participants will be able to identify common mistakes in father engagement, as well as ways to trouble-shoot</a:t>
            </a:r>
            <a:r>
              <a:rPr lang="en-GB" sz="2400" dirty="0">
                <a:latin typeface="Arial" panose="020B0604020202020204" pitchFamily="34" charset="0"/>
                <a:ea typeface="Calibri" panose="020F0502020204030204" pitchFamily="34" charset="0"/>
                <a:cs typeface="Arial" panose="020B0604020202020204" pitchFamily="34" charset="0"/>
              </a:rPr>
              <a:t>.</a:t>
            </a:r>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280888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ABFA1BD-7E4C-2F41-8E52-F2A3D2FE9D7D}"/>
              </a:ext>
            </a:extLst>
          </p:cNvPr>
          <p:cNvSpPr txBox="1"/>
          <p:nvPr/>
        </p:nvSpPr>
        <p:spPr>
          <a:xfrm>
            <a:off x="1" y="1142531"/>
            <a:ext cx="12192000" cy="1569660"/>
          </a:xfrm>
          <a:prstGeom prst="rect">
            <a:avLst/>
          </a:prstGeom>
          <a:noFill/>
        </p:spPr>
        <p:txBody>
          <a:bodyPr wrap="square">
            <a:spAutoFit/>
          </a:bodyPr>
          <a:lstStyle/>
          <a:p>
            <a:pPr marL="0" marR="0">
              <a:spcBef>
                <a:spcPts val="0"/>
              </a:spcBef>
              <a:spcAft>
                <a:spcPts val="0"/>
              </a:spcAft>
            </a:pPr>
            <a:r>
              <a:rPr lang="en-GB" sz="2400" b="1" kern="1200" dirty="0">
                <a:solidFill>
                  <a:srgbClr val="000000"/>
                </a:solidFill>
                <a:effectLst/>
                <a:latin typeface="Arial" panose="020B0604020202020204" pitchFamily="34" charset="0"/>
                <a:ea typeface="Palatino" pitchFamily="2" charset="77"/>
                <a:cs typeface="Arial" panose="020B0604020202020204" pitchFamily="34" charset="0"/>
              </a:rPr>
              <a:t>QUESTION</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spcBef>
                <a:spcPts val="0"/>
              </a:spcBef>
              <a:spcAft>
                <a:spcPts val="0"/>
              </a:spcAft>
              <a:buFont typeface="+mj-lt"/>
              <a:buAutoNum type="arabicPeriod"/>
              <a:tabLst>
                <a:tab pos="457200" algn="l"/>
              </a:tabLst>
            </a:pPr>
            <a:r>
              <a:rPr lang="en-GB" sz="2400" kern="1200" dirty="0">
                <a:solidFill>
                  <a:srgbClr val="000000"/>
                </a:solidFill>
                <a:effectLst/>
                <a:latin typeface="Arial" panose="020B0604020202020204" pitchFamily="34" charset="0"/>
                <a:ea typeface="Palatino" pitchFamily="2" charset="77"/>
                <a:cs typeface="Arial" panose="020B0604020202020204" pitchFamily="34" charset="0"/>
              </a:rPr>
              <a:t>According to research, what are some possible interventions (supports, solutions, and suggestions) to address the identified causes and effects of the barriers to father engagement? </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5" name="TextBox 4">
            <a:extLst>
              <a:ext uri="{FF2B5EF4-FFF2-40B4-BE49-F238E27FC236}">
                <a16:creationId xmlns:a16="http://schemas.microsoft.com/office/drawing/2014/main" id="{826D2F40-1CD2-C348-A8C7-8F60499B1BDE}"/>
              </a:ext>
            </a:extLst>
          </p:cNvPr>
          <p:cNvSpPr txBox="1"/>
          <p:nvPr/>
        </p:nvSpPr>
        <p:spPr>
          <a:xfrm>
            <a:off x="-394447" y="0"/>
            <a:ext cx="12496800" cy="1200329"/>
          </a:xfrm>
          <a:prstGeom prst="rect">
            <a:avLst/>
          </a:prstGeom>
          <a:noFill/>
        </p:spPr>
        <p:txBody>
          <a:bodyPr wrap="square">
            <a:spAutoFit/>
          </a:bodyPr>
          <a:lstStyle/>
          <a:p>
            <a:pPr lvl="1"/>
            <a:r>
              <a:rPr lang="en-GB" sz="2400" b="1" dirty="0">
                <a:latin typeface="Arial" panose="020B0604020202020204" pitchFamily="34" charset="0"/>
                <a:cs typeface="Arial" panose="020B0604020202020204" pitchFamily="34" charset="0"/>
              </a:rPr>
              <a:t>PHASE V – INTERVENTIONS: </a:t>
            </a:r>
            <a:r>
              <a:rPr lang="en-GB" sz="2400" dirty="0">
                <a:latin typeface="Arial" panose="020B0604020202020204" pitchFamily="34" charset="0"/>
                <a:cs typeface="Arial" panose="020B0604020202020204" pitchFamily="34" charset="0"/>
              </a:rPr>
              <a:t>Participants will examine </a:t>
            </a:r>
            <a:r>
              <a:rPr lang="en-GB" sz="2400" dirty="0">
                <a:solidFill>
                  <a:srgbClr val="000000"/>
                </a:solidFill>
                <a:latin typeface="Arial" panose="020B0604020202020204" pitchFamily="34" charset="0"/>
                <a:ea typeface="Palatino" pitchFamily="2" charset="77"/>
                <a:cs typeface="Arial" panose="020B0604020202020204" pitchFamily="34" charset="0"/>
              </a:rPr>
              <a:t>the things that others have done and are doing to effectively address the previously identified barriers to father engagement.</a:t>
            </a:r>
            <a:endParaRPr lang="en-GB" sz="2400"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4A776785-C734-FA4B-9392-B132BD9F3FC2}"/>
              </a:ext>
            </a:extLst>
          </p:cNvPr>
          <p:cNvSpPr txBox="1"/>
          <p:nvPr/>
        </p:nvSpPr>
        <p:spPr>
          <a:xfrm>
            <a:off x="0" y="2731206"/>
            <a:ext cx="12192000" cy="304698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b="1" kern="1200" dirty="0">
                <a:solidFill>
                  <a:srgbClr val="000000"/>
                </a:solidFill>
                <a:effectLst/>
                <a:latin typeface="Arial" panose="020B0604020202020204" pitchFamily="34" charset="0"/>
                <a:ea typeface="Palatino" pitchFamily="2" charset="77"/>
                <a:cs typeface="Arial" panose="020B0604020202020204" pitchFamily="34" charset="0"/>
              </a:rPr>
              <a:t>EXERCISE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2400" b="1" kern="1200" dirty="0">
                <a:solidFill>
                  <a:srgbClr val="000000"/>
                </a:solidFill>
                <a:effectLst/>
                <a:latin typeface="Arial" panose="020B0604020202020204" pitchFamily="34" charset="0"/>
                <a:ea typeface="Palatino" pitchFamily="2" charset="77"/>
                <a:cs typeface="Arial" panose="020B0604020202020204" pitchFamily="34" charset="0"/>
              </a:rPr>
              <a:t>Virtual Role Play. </a:t>
            </a:r>
            <a:r>
              <a:rPr lang="en-GB" sz="2400" i="1" kern="1200" dirty="0">
                <a:solidFill>
                  <a:srgbClr val="000000"/>
                </a:solidFill>
                <a:effectLst/>
                <a:latin typeface="Arial" panose="020B0604020202020204" pitchFamily="34" charset="0"/>
                <a:ea typeface="Palatino" pitchFamily="2" charset="77"/>
                <a:cs typeface="Arial" panose="020B0604020202020204" pitchFamily="34" charset="0"/>
              </a:rPr>
              <a:t>The host will then break participants into groups of four according to their Framework Team. Two teams (Foundations and Impact) will focus on researching solutions; the other two teams (Family Outcomes and Child Outcomes) will focus on researching supports. Teams will work together to conduct online searches to find local, regional, and national interventions that address the identified causes and effects of barriers to father engagement. Teams will summarize their findings by developing a brief (3 – 5 minute) role play or skit that incorporates the demonstrates the results. </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6666481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8420E9A-3F03-E14E-9812-1841E848BE64}"/>
              </a:ext>
            </a:extLst>
          </p:cNvPr>
          <p:cNvSpPr txBox="1"/>
          <p:nvPr/>
        </p:nvSpPr>
        <p:spPr>
          <a:xfrm>
            <a:off x="0" y="1119616"/>
            <a:ext cx="12192000" cy="3785652"/>
          </a:xfrm>
          <a:prstGeom prst="rect">
            <a:avLst/>
          </a:prstGeom>
          <a:noFill/>
        </p:spPr>
        <p:txBody>
          <a:bodyPr wrap="square">
            <a:spAutoFit/>
          </a:bodyPr>
          <a:lstStyle/>
          <a:p>
            <a:pPr marL="0" marR="0">
              <a:spcBef>
                <a:spcPts val="0"/>
              </a:spcBef>
              <a:spcAft>
                <a:spcPts val="0"/>
              </a:spcAft>
            </a:pPr>
            <a:r>
              <a:rPr lang="en-GB" sz="2400" b="1" kern="1200" dirty="0">
                <a:solidFill>
                  <a:srgbClr val="000000"/>
                </a:solidFill>
                <a:effectLst/>
                <a:latin typeface="Arial" panose="020B0604020202020204" pitchFamily="34" charset="0"/>
                <a:ea typeface="Palatino" pitchFamily="2" charset="77"/>
                <a:cs typeface="Arial" panose="020B0604020202020204" pitchFamily="34" charset="0"/>
              </a:rPr>
              <a:t>QUESTIONS</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a:p>
            <a:pPr marL="0" marR="0">
              <a:spcBef>
                <a:spcPts val="0"/>
              </a:spcBef>
              <a:spcAft>
                <a:spcPts val="0"/>
              </a:spcAft>
            </a:pPr>
            <a:r>
              <a:rPr lang="en-GB" sz="2400" kern="1200" dirty="0">
                <a:solidFill>
                  <a:srgbClr val="000000"/>
                </a:solidFill>
                <a:effectLst/>
                <a:latin typeface="Arial" panose="020B0604020202020204" pitchFamily="34" charset="0"/>
                <a:ea typeface="Palatino" pitchFamily="2" charset="77"/>
                <a:cs typeface="Arial" panose="020B0604020202020204" pitchFamily="34" charset="0"/>
              </a:rPr>
              <a:t>Which of your father engagement strategies have been most effective? What are some useful strategies for father engagement? </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a:p>
            <a:pPr marL="0" marR="0">
              <a:spcBef>
                <a:spcPts val="0"/>
              </a:spcBef>
              <a:spcAft>
                <a:spcPts val="0"/>
              </a:spcAft>
            </a:pPr>
            <a:r>
              <a:rPr lang="en-GB" sz="2400" b="1" kern="1200" dirty="0">
                <a:solidFill>
                  <a:srgbClr val="000000"/>
                </a:solidFill>
                <a:effectLst/>
                <a:latin typeface="Arial" panose="020B0604020202020204" pitchFamily="34" charset="0"/>
                <a:ea typeface="Palatino" pitchFamily="2" charset="77"/>
                <a:cs typeface="Arial" panose="020B0604020202020204" pitchFamily="34" charset="0"/>
              </a:rPr>
              <a:t>EXERCISE Best Practices Showcase </a:t>
            </a:r>
            <a:r>
              <a:rPr lang="en-GB" sz="2400" i="1" kern="1200" dirty="0">
                <a:solidFill>
                  <a:srgbClr val="000000"/>
                </a:solidFill>
                <a:effectLst/>
                <a:latin typeface="Arial" panose="020B0604020202020204" pitchFamily="34" charset="0"/>
                <a:ea typeface="Palatino" pitchFamily="2" charset="77"/>
                <a:cs typeface="Arial" panose="020B0604020202020204" pitchFamily="34" charset="0"/>
              </a:rPr>
              <a:t>Participants will partner with their respective agencies and will have 15 minutes to research and put together a 3 to 5 minute presentation, showcasing researched or their own best practices in father engagement. Each member of the audience will have $1000 in make believe money to donate to their </a:t>
            </a:r>
            <a:r>
              <a:rPr lang="en-GB" sz="2400" i="1" kern="1200" dirty="0" err="1">
                <a:solidFill>
                  <a:srgbClr val="000000"/>
                </a:solidFill>
                <a:effectLst/>
                <a:latin typeface="Arial" panose="020B0604020202020204" pitchFamily="34" charset="0"/>
                <a:ea typeface="Palatino" pitchFamily="2" charset="77"/>
                <a:cs typeface="Arial" panose="020B0604020202020204" pitchFamily="34" charset="0"/>
              </a:rPr>
              <a:t>favorite</a:t>
            </a:r>
            <a:r>
              <a:rPr lang="en-GB" sz="2400" i="1" kern="1200" dirty="0">
                <a:solidFill>
                  <a:srgbClr val="000000"/>
                </a:solidFill>
                <a:effectLst/>
                <a:latin typeface="Arial" panose="020B0604020202020204" pitchFamily="34" charset="0"/>
                <a:ea typeface="Palatino" pitchFamily="2" charset="77"/>
                <a:cs typeface="Arial" panose="020B0604020202020204" pitchFamily="34" charset="0"/>
              </a:rPr>
              <a:t> practice. At the end of each showcase, participants will make their donations by typing the amount they will donate in the chat. The showcase with the most donations at the end wins!</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4" name="TextBox 3">
            <a:extLst>
              <a:ext uri="{FF2B5EF4-FFF2-40B4-BE49-F238E27FC236}">
                <a16:creationId xmlns:a16="http://schemas.microsoft.com/office/drawing/2014/main" id="{8709604F-26DA-5A4E-A5B9-CCD88CEEB629}"/>
              </a:ext>
            </a:extLst>
          </p:cNvPr>
          <p:cNvSpPr txBox="1"/>
          <p:nvPr/>
        </p:nvSpPr>
        <p:spPr>
          <a:xfrm>
            <a:off x="-437989" y="0"/>
            <a:ext cx="12496800" cy="1200329"/>
          </a:xfrm>
          <a:prstGeom prst="rect">
            <a:avLst/>
          </a:prstGeom>
          <a:noFill/>
        </p:spPr>
        <p:txBody>
          <a:bodyPr wrap="square">
            <a:spAutoFit/>
          </a:bodyPr>
          <a:lstStyle/>
          <a:p>
            <a:pPr lvl="1"/>
            <a:r>
              <a:rPr lang="en-GB" sz="2400" b="1" dirty="0">
                <a:latin typeface="Arial" panose="020B0604020202020204" pitchFamily="34" charset="0"/>
                <a:cs typeface="Arial" panose="020B0604020202020204" pitchFamily="34" charset="0"/>
              </a:rPr>
              <a:t>PHASE V – INTERVENTIONS: </a:t>
            </a:r>
            <a:r>
              <a:rPr lang="en-GB" sz="2400" dirty="0">
                <a:latin typeface="Arial" panose="020B0604020202020204" pitchFamily="34" charset="0"/>
                <a:cs typeface="Arial" panose="020B0604020202020204" pitchFamily="34" charset="0"/>
              </a:rPr>
              <a:t>Participants will examine </a:t>
            </a:r>
            <a:r>
              <a:rPr lang="en-GB" sz="2400" dirty="0">
                <a:solidFill>
                  <a:srgbClr val="000000"/>
                </a:solidFill>
                <a:latin typeface="Arial" panose="020B0604020202020204" pitchFamily="34" charset="0"/>
                <a:ea typeface="Palatino" pitchFamily="2" charset="77"/>
                <a:cs typeface="Arial" panose="020B0604020202020204" pitchFamily="34" charset="0"/>
              </a:rPr>
              <a:t>the things that others have done and are doing to effectively address the previously identified barriers to father engagement.</a:t>
            </a:r>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050134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7E1F1B6-EDE1-ED48-BA1A-BC87725A8BA5}"/>
              </a:ext>
            </a:extLst>
          </p:cNvPr>
          <p:cNvSpPr txBox="1"/>
          <p:nvPr/>
        </p:nvSpPr>
        <p:spPr>
          <a:xfrm>
            <a:off x="1" y="16193"/>
            <a:ext cx="12191999" cy="4524315"/>
          </a:xfrm>
          <a:prstGeom prst="rect">
            <a:avLst/>
          </a:prstGeom>
          <a:noFill/>
        </p:spPr>
        <p:txBody>
          <a:bodyPr wrap="square">
            <a:spAutoFit/>
          </a:bodyPr>
          <a:lstStyle/>
          <a:p>
            <a:r>
              <a:rPr lang="en-GB" sz="2400" b="1" kern="1200" dirty="0">
                <a:solidFill>
                  <a:srgbClr val="000000"/>
                </a:solidFill>
                <a:effectLst/>
                <a:latin typeface="Arial" panose="020B0604020202020204" pitchFamily="34" charset="0"/>
                <a:ea typeface="Palatino" pitchFamily="2" charset="77"/>
                <a:cs typeface="Arial" panose="020B0604020202020204" pitchFamily="34" charset="0"/>
              </a:rPr>
              <a:t>PHASE 5 – INTERVENTIONS: FINDINGS</a:t>
            </a:r>
            <a:endParaRPr lang="en-GB" sz="2400" b="1" dirty="0">
              <a:solidFill>
                <a:srgbClr val="000000"/>
              </a:solidFill>
              <a:latin typeface="Arial" panose="020B0604020202020204" pitchFamily="34" charset="0"/>
              <a:ea typeface="Palatino" pitchFamily="2" charset="77"/>
              <a:cs typeface="Arial" panose="020B0604020202020204" pitchFamily="34" charset="0"/>
            </a:endParaRPr>
          </a:p>
          <a:p>
            <a:r>
              <a:rPr lang="en-US" sz="2400" dirty="0">
                <a:solidFill>
                  <a:srgbClr val="000000"/>
                </a:solidFill>
                <a:latin typeface="Arial" panose="020B0604020202020204" pitchFamily="34" charset="0"/>
                <a:ea typeface="Palatino" pitchFamily="2" charset="77"/>
                <a:cs typeface="Arial" panose="020B0604020202020204" pitchFamily="34" charset="0"/>
              </a:rPr>
              <a:t>There are a myriad of strategies for father engagement; the effectiveness of which relies on many different variables. Choose the strategy that you think will work best for your target population, in your environment, and your capacity. Learning from your mistakes, and the mistakes of others, will help you to save valuable resources and to get better results from the father engagement strategy you decide to do. </a:t>
            </a:r>
          </a:p>
          <a:p>
            <a:endParaRPr lang="en-US" sz="2400" dirty="0">
              <a:solidFill>
                <a:srgbClr val="000000"/>
              </a:solidFill>
              <a:latin typeface="Arial" panose="020B0604020202020204" pitchFamily="34" charset="0"/>
              <a:ea typeface="Palatino" pitchFamily="2" charset="77"/>
              <a:cs typeface="Arial" panose="020B0604020202020204" pitchFamily="34" charset="0"/>
            </a:endParaRPr>
          </a:p>
          <a:p>
            <a:r>
              <a:rPr lang="en-GB" sz="2400" b="1" dirty="0">
                <a:solidFill>
                  <a:srgbClr val="000000"/>
                </a:solidFill>
                <a:latin typeface="Arial" panose="020B0604020202020204" pitchFamily="34" charset="0"/>
                <a:ea typeface="Palatino" pitchFamily="2" charset="77"/>
                <a:cs typeface="Arial" panose="020B0604020202020204" pitchFamily="34" charset="0"/>
              </a:rPr>
              <a:t>TAKE-AWAYS!!!</a:t>
            </a:r>
          </a:p>
          <a:p>
            <a:r>
              <a:rPr lang="en-GB" sz="2400" dirty="0">
                <a:solidFill>
                  <a:srgbClr val="000000"/>
                </a:solidFill>
                <a:latin typeface="Arial" panose="020B0604020202020204" pitchFamily="34" charset="0"/>
                <a:ea typeface="Palatino" pitchFamily="2" charset="77"/>
                <a:cs typeface="Arial" panose="020B0604020202020204" pitchFamily="34" charset="0"/>
              </a:rPr>
              <a:t>Please type in the chat any take-aways from this exercise/phase that you will be able to use at your program/agency after this workshop. </a:t>
            </a:r>
          </a:p>
          <a:p>
            <a:endParaRPr lang="en-GH" sz="2400" dirty="0">
              <a:latin typeface="Arial" panose="020B0604020202020204" pitchFamily="34" charset="0"/>
              <a:cs typeface="Arial" panose="020B0604020202020204" pitchFamily="34" charset="0"/>
            </a:endParaRPr>
          </a:p>
          <a:p>
            <a:r>
              <a:rPr lang="en-GB" sz="2400" b="1" kern="1200" dirty="0">
                <a:solidFill>
                  <a:srgbClr val="000000"/>
                </a:solidFill>
                <a:effectLst/>
                <a:latin typeface="Arial" panose="020B0604020202020204" pitchFamily="34" charset="0"/>
                <a:ea typeface="Palatino" pitchFamily="2" charset="77"/>
                <a:cs typeface="Arial" panose="020B0604020202020204" pitchFamily="34" charset="0"/>
              </a:rPr>
              <a:t> </a:t>
            </a:r>
            <a:endParaRPr lang="en-GH" sz="2400" dirty="0">
              <a:latin typeface="Arial" panose="020B0604020202020204" pitchFamily="34" charset="0"/>
              <a:cs typeface="Arial" panose="020B0604020202020204" pitchFamily="34" charset="0"/>
            </a:endParaRPr>
          </a:p>
        </p:txBody>
      </p:sp>
      <p:pic>
        <p:nvPicPr>
          <p:cNvPr id="6" name="Picture 5" descr="Shape, arrow&#10;&#10;Description automatically generated">
            <a:extLst>
              <a:ext uri="{FF2B5EF4-FFF2-40B4-BE49-F238E27FC236}">
                <a16:creationId xmlns:a16="http://schemas.microsoft.com/office/drawing/2014/main" id="{73F6CA1B-628E-0F46-8EDF-8D47D4320B7A}"/>
              </a:ext>
            </a:extLst>
          </p:cNvPr>
          <p:cNvPicPr>
            <a:picLocks noChangeAspect="1"/>
          </p:cNvPicPr>
          <p:nvPr/>
        </p:nvPicPr>
        <p:blipFill>
          <a:blip r:embed="rId3"/>
          <a:stretch>
            <a:fillRect/>
          </a:stretch>
        </p:blipFill>
        <p:spPr>
          <a:xfrm>
            <a:off x="9934556" y="5091953"/>
            <a:ext cx="2257443" cy="1766047"/>
          </a:xfrm>
          <a:prstGeom prst="rect">
            <a:avLst/>
          </a:prstGeom>
        </p:spPr>
      </p:pic>
    </p:spTree>
    <p:extLst>
      <p:ext uri="{BB962C8B-B14F-4D97-AF65-F5344CB8AC3E}">
        <p14:creationId xmlns:p14="http://schemas.microsoft.com/office/powerpoint/2010/main" val="20052606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9725D33-4865-3C40-AE9E-EFE44B59E4AB}"/>
              </a:ext>
            </a:extLst>
          </p:cNvPr>
          <p:cNvSpPr txBox="1"/>
          <p:nvPr/>
        </p:nvSpPr>
        <p:spPr>
          <a:xfrm>
            <a:off x="0" y="2967335"/>
            <a:ext cx="12192000" cy="461665"/>
          </a:xfrm>
          <a:prstGeom prst="rect">
            <a:avLst/>
          </a:prstGeom>
          <a:noFill/>
        </p:spPr>
        <p:txBody>
          <a:bodyPr wrap="square">
            <a:spAutoFit/>
          </a:bodyPr>
          <a:lstStyle/>
          <a:p>
            <a:pPr marL="457200" marR="0" algn="ctr">
              <a:spcBef>
                <a:spcPts val="0"/>
              </a:spcBef>
              <a:spcAft>
                <a:spcPts val="0"/>
              </a:spcAft>
            </a:pPr>
            <a:r>
              <a:rPr lang="en-GB" sz="2400" b="1" kern="1200" dirty="0">
                <a:solidFill>
                  <a:srgbClr val="000000"/>
                </a:solidFill>
                <a:effectLst/>
                <a:latin typeface="Arial" panose="020B0604020202020204" pitchFamily="34" charset="0"/>
                <a:ea typeface="Palatino" pitchFamily="2" charset="77"/>
                <a:cs typeface="Arial" panose="020B0604020202020204" pitchFamily="34" charset="0"/>
              </a:rPr>
              <a:t>LONG BREAK</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4" name="Picture 3" descr="A picture containing circle&#10;&#10;Description automatically generated">
            <a:extLst>
              <a:ext uri="{FF2B5EF4-FFF2-40B4-BE49-F238E27FC236}">
                <a16:creationId xmlns:a16="http://schemas.microsoft.com/office/drawing/2014/main" id="{2C5A2519-018F-D543-BED0-63F41C9275FB}"/>
              </a:ext>
            </a:extLst>
          </p:cNvPr>
          <p:cNvPicPr>
            <a:picLocks noChangeAspect="1"/>
          </p:cNvPicPr>
          <p:nvPr/>
        </p:nvPicPr>
        <p:blipFill>
          <a:blip r:embed="rId3"/>
          <a:stretch>
            <a:fillRect/>
          </a:stretch>
        </p:blipFill>
        <p:spPr>
          <a:xfrm>
            <a:off x="9095110" y="4213830"/>
            <a:ext cx="3096890" cy="2698376"/>
          </a:xfrm>
          <a:prstGeom prst="rect">
            <a:avLst/>
          </a:prstGeom>
        </p:spPr>
      </p:pic>
    </p:spTree>
    <p:extLst>
      <p:ext uri="{BB962C8B-B14F-4D97-AF65-F5344CB8AC3E}">
        <p14:creationId xmlns:p14="http://schemas.microsoft.com/office/powerpoint/2010/main" val="16559292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2305C10-134F-154F-B0D5-44FC0ED70C5B}"/>
              </a:ext>
            </a:extLst>
          </p:cNvPr>
          <p:cNvSpPr txBox="1"/>
          <p:nvPr/>
        </p:nvSpPr>
        <p:spPr>
          <a:xfrm>
            <a:off x="0" y="757823"/>
            <a:ext cx="12192000" cy="4154984"/>
          </a:xfrm>
          <a:prstGeom prst="rect">
            <a:avLst/>
          </a:prstGeom>
          <a:noFill/>
        </p:spPr>
        <p:txBody>
          <a:bodyPr wrap="square">
            <a:spAutoFit/>
          </a:bodyPr>
          <a:lstStyle/>
          <a:p>
            <a:pPr marL="0" marR="0">
              <a:spcBef>
                <a:spcPts val="0"/>
              </a:spcBef>
              <a:spcAft>
                <a:spcPts val="0"/>
              </a:spcAft>
            </a:pPr>
            <a:r>
              <a:rPr lang="en-GB" sz="2400" b="1" kern="1200" dirty="0">
                <a:solidFill>
                  <a:srgbClr val="000000"/>
                </a:solidFill>
                <a:effectLst/>
                <a:latin typeface="Arial" panose="020B0604020202020204" pitchFamily="34" charset="0"/>
                <a:ea typeface="Palatino" pitchFamily="2" charset="77"/>
                <a:cs typeface="Arial" panose="020B0604020202020204" pitchFamily="34" charset="0"/>
              </a:rPr>
              <a:t>P5 QUESTIONS</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spcBef>
                <a:spcPts val="0"/>
              </a:spcBef>
              <a:spcAft>
                <a:spcPts val="0"/>
              </a:spcAft>
              <a:buFont typeface="+mj-lt"/>
              <a:buAutoNum type="arabicPeriod"/>
              <a:tabLst>
                <a:tab pos="457200" algn="l"/>
              </a:tabLst>
            </a:pPr>
            <a:r>
              <a:rPr lang="en-GB" sz="2400" kern="1200" dirty="0">
                <a:solidFill>
                  <a:srgbClr val="000000"/>
                </a:solidFill>
                <a:effectLst/>
                <a:latin typeface="Arial" panose="020B0604020202020204" pitchFamily="34" charset="0"/>
                <a:ea typeface="Palatino" pitchFamily="2" charset="77"/>
                <a:cs typeface="Arial" panose="020B0604020202020204" pitchFamily="34" charset="0"/>
              </a:rPr>
              <a:t>What resources are needed to implement effective father engagement strategies? How do I find them?</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a:p>
            <a:pPr marL="742950" marR="0" lvl="1" indent="-285750">
              <a:spcBef>
                <a:spcPts val="0"/>
              </a:spcBef>
              <a:spcAft>
                <a:spcPts val="0"/>
              </a:spcAft>
              <a:buFont typeface="+mj-lt"/>
              <a:buAutoNum type="arabicPeriod"/>
              <a:tabLst>
                <a:tab pos="914400" algn="l"/>
              </a:tabLst>
            </a:pPr>
            <a:r>
              <a:rPr lang="en-GB" sz="2400" kern="1200" dirty="0">
                <a:solidFill>
                  <a:srgbClr val="000000"/>
                </a:solidFill>
                <a:effectLst/>
                <a:latin typeface="Arial" panose="020B0604020202020204" pitchFamily="34" charset="0"/>
                <a:ea typeface="Palatino" pitchFamily="2" charset="77"/>
                <a:cs typeface="Arial" panose="020B0604020202020204" pitchFamily="34" charset="0"/>
              </a:rPr>
              <a:t>What are some internal resources? </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a:p>
            <a:pPr marL="742950" marR="0" lvl="1" indent="-285750">
              <a:spcBef>
                <a:spcPts val="0"/>
              </a:spcBef>
              <a:spcAft>
                <a:spcPts val="0"/>
              </a:spcAft>
              <a:buFont typeface="+mj-lt"/>
              <a:buAutoNum type="arabicPeriod"/>
              <a:tabLst>
                <a:tab pos="914400" algn="l"/>
              </a:tabLst>
            </a:pPr>
            <a:r>
              <a:rPr lang="en-GB" sz="2400" kern="1200" dirty="0">
                <a:solidFill>
                  <a:srgbClr val="000000"/>
                </a:solidFill>
                <a:effectLst/>
                <a:latin typeface="Arial" panose="020B0604020202020204" pitchFamily="34" charset="0"/>
                <a:ea typeface="Palatino" pitchFamily="2" charset="77"/>
                <a:cs typeface="Arial" panose="020B0604020202020204" pitchFamily="34" charset="0"/>
              </a:rPr>
              <a:t>What are some local resources? </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a:p>
            <a:pPr marL="742950" marR="0" lvl="1" indent="-285750">
              <a:spcBef>
                <a:spcPts val="0"/>
              </a:spcBef>
              <a:spcAft>
                <a:spcPts val="0"/>
              </a:spcAft>
              <a:buFont typeface="+mj-lt"/>
              <a:buAutoNum type="arabicPeriod"/>
              <a:tabLst>
                <a:tab pos="914400" algn="l"/>
              </a:tabLst>
            </a:pPr>
            <a:r>
              <a:rPr lang="en-GB" sz="2400" kern="1200" dirty="0">
                <a:solidFill>
                  <a:srgbClr val="000000"/>
                </a:solidFill>
                <a:effectLst/>
                <a:latin typeface="Arial" panose="020B0604020202020204" pitchFamily="34" charset="0"/>
                <a:ea typeface="Palatino" pitchFamily="2" charset="77"/>
                <a:cs typeface="Arial" panose="020B0604020202020204" pitchFamily="34" charset="0"/>
              </a:rPr>
              <a:t>What are some national resources? </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a:p>
            <a:r>
              <a:rPr lang="en-GB" sz="2400" b="1" kern="1200" dirty="0">
                <a:solidFill>
                  <a:srgbClr val="000000"/>
                </a:solidFill>
                <a:effectLst/>
                <a:latin typeface="Arial" panose="020B0604020202020204" pitchFamily="34" charset="0"/>
                <a:ea typeface="Palatino" pitchFamily="2" charset="77"/>
                <a:cs typeface="Arial" panose="020B0604020202020204" pitchFamily="34" charset="0"/>
              </a:rPr>
              <a:t>EXERCISE 16: </a:t>
            </a:r>
            <a:r>
              <a:rPr lang="en-GB" sz="2400" kern="1200" dirty="0">
                <a:solidFill>
                  <a:srgbClr val="000000"/>
                </a:solidFill>
                <a:effectLst/>
                <a:latin typeface="Arial" panose="020B0604020202020204" pitchFamily="34" charset="0"/>
                <a:ea typeface="Palatino" pitchFamily="2" charset="77"/>
                <a:cs typeface="Arial" panose="020B0604020202020204" pitchFamily="34" charset="0"/>
              </a:rPr>
              <a:t>Treasure Chest. </a:t>
            </a:r>
            <a:r>
              <a:rPr lang="en-GB" sz="2400" i="1" kern="1200" dirty="0">
                <a:solidFill>
                  <a:srgbClr val="000000"/>
                </a:solidFill>
                <a:effectLst/>
                <a:latin typeface="Arial" panose="020B0604020202020204" pitchFamily="34" charset="0"/>
                <a:ea typeface="Palatino" pitchFamily="2" charset="77"/>
                <a:cs typeface="Arial" panose="020B0604020202020204" pitchFamily="34" charset="0"/>
              </a:rPr>
              <a:t>Working individually, participants will drop three - five items in their treasure chest, located here: </a:t>
            </a:r>
            <a:r>
              <a:rPr lang="en-GB" sz="2400" dirty="0">
                <a:solidFill>
                  <a:srgbClr val="000000"/>
                </a:solidFill>
                <a:latin typeface="Arial" panose="020B0604020202020204" pitchFamily="34" charset="0"/>
                <a:ea typeface="Palatino" pitchFamily="2" charset="77"/>
                <a:cs typeface="Arial" panose="020B0604020202020204" pitchFamily="34" charset="0"/>
                <a:hlinkClick r:id="rId3"/>
              </a:rPr>
              <a:t>https://communitychangeinc.com/wp-content/uploads/2022/03/national-treasures.pdf</a:t>
            </a:r>
            <a:r>
              <a:rPr lang="en-GB" sz="2400" dirty="0">
                <a:solidFill>
                  <a:srgbClr val="000000"/>
                </a:solidFill>
                <a:latin typeface="Arial" panose="020B0604020202020204" pitchFamily="34" charset="0"/>
                <a:ea typeface="Palatino" pitchFamily="2" charset="77"/>
                <a:cs typeface="Arial" panose="020B0604020202020204" pitchFamily="34" charset="0"/>
              </a:rPr>
              <a:t>,</a:t>
            </a:r>
            <a:r>
              <a:rPr lang="en-GB" sz="2400" i="1" kern="1200" dirty="0">
                <a:solidFill>
                  <a:srgbClr val="000000"/>
                </a:solidFill>
                <a:effectLst/>
                <a:latin typeface="Arial" panose="020B0604020202020204" pitchFamily="34" charset="0"/>
                <a:ea typeface="Palatino" pitchFamily="2" charset="77"/>
                <a:cs typeface="Arial" panose="020B0604020202020204" pitchFamily="34" charset="0"/>
              </a:rPr>
              <a:t> in response to each question. Two volunteers will share for each question.</a:t>
            </a:r>
            <a:r>
              <a:rPr lang="en-GB" sz="2400" b="1" i="1" kern="1200" dirty="0">
                <a:solidFill>
                  <a:srgbClr val="000000"/>
                </a:solidFill>
                <a:effectLst/>
                <a:latin typeface="Arial" panose="020B0604020202020204" pitchFamily="34" charset="0"/>
                <a:ea typeface="Palatino" pitchFamily="2" charset="77"/>
                <a:cs typeface="Arial" panose="020B0604020202020204" pitchFamily="34" charset="0"/>
              </a:rPr>
              <a:t> </a:t>
            </a:r>
            <a:r>
              <a:rPr lang="en-GB" sz="2400" i="1" kern="1200" dirty="0">
                <a:solidFill>
                  <a:srgbClr val="000000"/>
                </a:solidFill>
                <a:effectLst/>
                <a:latin typeface="Arial" panose="020B0604020202020204" pitchFamily="34" charset="0"/>
                <a:ea typeface="Palatino" pitchFamily="2" charset="77"/>
                <a:cs typeface="Arial" panose="020B0604020202020204" pitchFamily="34" charset="0"/>
              </a:rPr>
              <a:t>Fellow participants may offer any suggestions or ideas they may have for accessing needed resources. </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4" name="TextBox 3">
            <a:extLst>
              <a:ext uri="{FF2B5EF4-FFF2-40B4-BE49-F238E27FC236}">
                <a16:creationId xmlns:a16="http://schemas.microsoft.com/office/drawing/2014/main" id="{96183879-23D6-2942-9EAE-342EF765DEC1}"/>
              </a:ext>
            </a:extLst>
          </p:cNvPr>
          <p:cNvSpPr txBox="1"/>
          <p:nvPr/>
        </p:nvSpPr>
        <p:spPr>
          <a:xfrm>
            <a:off x="-452503" y="0"/>
            <a:ext cx="12496800" cy="830997"/>
          </a:xfrm>
          <a:prstGeom prst="rect">
            <a:avLst/>
          </a:prstGeom>
          <a:noFill/>
        </p:spPr>
        <p:txBody>
          <a:bodyPr wrap="square">
            <a:spAutoFit/>
          </a:bodyPr>
          <a:lstStyle/>
          <a:p>
            <a:pPr lvl="1"/>
            <a:r>
              <a:rPr lang="en-GB" sz="2400" b="1" dirty="0">
                <a:latin typeface="Arial" panose="020B0604020202020204" pitchFamily="34" charset="0"/>
                <a:cs typeface="Arial" panose="020B0604020202020204" pitchFamily="34" charset="0"/>
              </a:rPr>
              <a:t>PHASE V – INTERVENTIONS: </a:t>
            </a:r>
            <a:r>
              <a:rPr lang="en-GB" sz="2400" dirty="0">
                <a:latin typeface="Arial" panose="020B0604020202020204" pitchFamily="34" charset="0"/>
                <a:cs typeface="Arial" panose="020B0604020202020204" pitchFamily="34" charset="0"/>
              </a:rPr>
              <a:t>Participants will explore possible resources in their environment that might be useful for their </a:t>
            </a:r>
            <a:r>
              <a:rPr lang="en-GB" sz="2400" dirty="0">
                <a:solidFill>
                  <a:srgbClr val="000000"/>
                </a:solidFill>
                <a:latin typeface="Arial" panose="020B0604020202020204" pitchFamily="34" charset="0"/>
                <a:ea typeface="Palatino" pitchFamily="2" charset="77"/>
                <a:cs typeface="Arial" panose="020B0604020202020204" pitchFamily="34" charset="0"/>
              </a:rPr>
              <a:t>father engagement strategy.</a:t>
            </a:r>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251626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7E1F1B6-EDE1-ED48-BA1A-BC87725A8BA5}"/>
              </a:ext>
            </a:extLst>
          </p:cNvPr>
          <p:cNvSpPr txBox="1"/>
          <p:nvPr/>
        </p:nvSpPr>
        <p:spPr>
          <a:xfrm>
            <a:off x="1" y="16193"/>
            <a:ext cx="12191999" cy="4893647"/>
          </a:xfrm>
          <a:prstGeom prst="rect">
            <a:avLst/>
          </a:prstGeom>
          <a:noFill/>
        </p:spPr>
        <p:txBody>
          <a:bodyPr wrap="square">
            <a:spAutoFit/>
          </a:bodyPr>
          <a:lstStyle/>
          <a:p>
            <a:r>
              <a:rPr lang="en-GB" sz="2400" b="1" kern="1200" dirty="0">
                <a:solidFill>
                  <a:srgbClr val="000000"/>
                </a:solidFill>
                <a:effectLst/>
                <a:latin typeface="Arial" panose="020B0604020202020204" pitchFamily="34" charset="0"/>
                <a:ea typeface="Palatino" pitchFamily="2" charset="77"/>
                <a:cs typeface="Arial" panose="020B0604020202020204" pitchFamily="34" charset="0"/>
              </a:rPr>
              <a:t>PHASE V – INTERVENTIONS: FINDINGS</a:t>
            </a:r>
            <a:endParaRPr lang="en-GB" sz="2400" b="1" dirty="0">
              <a:solidFill>
                <a:srgbClr val="000000"/>
              </a:solidFill>
              <a:latin typeface="Arial" panose="020B0604020202020204" pitchFamily="34" charset="0"/>
              <a:ea typeface="Palatino" pitchFamily="2" charset="77"/>
              <a:cs typeface="Arial" panose="020B0604020202020204" pitchFamily="34" charset="0"/>
            </a:endParaRPr>
          </a:p>
          <a:p>
            <a:r>
              <a:rPr lang="en-US" sz="2400" dirty="0">
                <a:solidFill>
                  <a:srgbClr val="000000"/>
                </a:solidFill>
                <a:latin typeface="Arial" panose="020B0604020202020204" pitchFamily="34" charset="0"/>
                <a:ea typeface="Palatino" pitchFamily="2" charset="77"/>
                <a:cs typeface="Arial" panose="020B0604020202020204" pitchFamily="34" charset="0"/>
              </a:rPr>
              <a:t>Resources are things that can be used to get things done. These include human resources (i.e. staff, volunteers, and partners), material resources (i.e. space, supplies, money), and intangible resources (i.e. time, culture). Agencies must consider resources that they already have (their capacity), as well as those that they must acquire (their needs and interests) as they develop their strategic plan. Awareness of and access to resources dictates how practical a plan is. Resources can be internal or external; and can be on a local level, state, national, or international level. </a:t>
            </a:r>
            <a:endParaRPr lang="en-GH" sz="2400" dirty="0">
              <a:latin typeface="Arial" panose="020B0604020202020204" pitchFamily="34" charset="0"/>
              <a:cs typeface="Arial" panose="020B0604020202020204" pitchFamily="34" charset="0"/>
            </a:endParaRPr>
          </a:p>
          <a:p>
            <a:r>
              <a:rPr lang="en-GB" sz="2400" b="1" kern="1200" dirty="0">
                <a:solidFill>
                  <a:srgbClr val="000000"/>
                </a:solidFill>
                <a:effectLst/>
                <a:latin typeface="Arial" panose="020B0604020202020204" pitchFamily="34" charset="0"/>
                <a:ea typeface="Palatino" pitchFamily="2" charset="77"/>
                <a:cs typeface="Arial" panose="020B0604020202020204" pitchFamily="34" charset="0"/>
              </a:rPr>
              <a:t> </a:t>
            </a:r>
            <a:endParaRPr lang="en-US" sz="2400" dirty="0">
              <a:solidFill>
                <a:srgbClr val="000000"/>
              </a:solidFill>
              <a:latin typeface="Arial" panose="020B0604020202020204" pitchFamily="34" charset="0"/>
              <a:ea typeface="Palatino" pitchFamily="2" charset="77"/>
              <a:cs typeface="Arial" panose="020B0604020202020204" pitchFamily="34" charset="0"/>
            </a:endParaRPr>
          </a:p>
          <a:p>
            <a:r>
              <a:rPr lang="en-GB" sz="2400" b="1" dirty="0">
                <a:solidFill>
                  <a:srgbClr val="000000"/>
                </a:solidFill>
                <a:latin typeface="Arial" panose="020B0604020202020204" pitchFamily="34" charset="0"/>
                <a:ea typeface="Palatino" pitchFamily="2" charset="77"/>
                <a:cs typeface="Arial" panose="020B0604020202020204" pitchFamily="34" charset="0"/>
              </a:rPr>
              <a:t>TAKE-AWAYS!!!</a:t>
            </a:r>
          </a:p>
          <a:p>
            <a:r>
              <a:rPr lang="en-GB" sz="2400" dirty="0">
                <a:solidFill>
                  <a:srgbClr val="000000"/>
                </a:solidFill>
                <a:latin typeface="Arial" panose="020B0604020202020204" pitchFamily="34" charset="0"/>
                <a:ea typeface="Palatino" pitchFamily="2" charset="77"/>
                <a:cs typeface="Arial" panose="020B0604020202020204" pitchFamily="34" charset="0"/>
              </a:rPr>
              <a:t>Please type in the chat any take-aways from this exercise/phase that you will be able to use at your program/agency after this workshop. </a:t>
            </a:r>
          </a:p>
          <a:p>
            <a:endParaRPr lang="en-GH" sz="2400" dirty="0">
              <a:latin typeface="Arial" panose="020B0604020202020204" pitchFamily="34" charset="0"/>
              <a:cs typeface="Arial" panose="020B0604020202020204" pitchFamily="34" charset="0"/>
            </a:endParaRPr>
          </a:p>
        </p:txBody>
      </p:sp>
      <p:pic>
        <p:nvPicPr>
          <p:cNvPr id="6" name="Picture 5" descr="Shape, arrow&#10;&#10;Description automatically generated">
            <a:extLst>
              <a:ext uri="{FF2B5EF4-FFF2-40B4-BE49-F238E27FC236}">
                <a16:creationId xmlns:a16="http://schemas.microsoft.com/office/drawing/2014/main" id="{73F6CA1B-628E-0F46-8EDF-8D47D4320B7A}"/>
              </a:ext>
            </a:extLst>
          </p:cNvPr>
          <p:cNvPicPr>
            <a:picLocks noChangeAspect="1"/>
          </p:cNvPicPr>
          <p:nvPr/>
        </p:nvPicPr>
        <p:blipFill>
          <a:blip r:embed="rId3"/>
          <a:stretch>
            <a:fillRect/>
          </a:stretch>
        </p:blipFill>
        <p:spPr>
          <a:xfrm>
            <a:off x="9934556" y="5091953"/>
            <a:ext cx="2257443" cy="1766047"/>
          </a:xfrm>
          <a:prstGeom prst="rect">
            <a:avLst/>
          </a:prstGeom>
        </p:spPr>
      </p:pic>
    </p:spTree>
    <p:extLst>
      <p:ext uri="{BB962C8B-B14F-4D97-AF65-F5344CB8AC3E}">
        <p14:creationId xmlns:p14="http://schemas.microsoft.com/office/powerpoint/2010/main" val="5141892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04EF193-B0B7-294D-828E-936257133BBD}"/>
              </a:ext>
            </a:extLst>
          </p:cNvPr>
          <p:cNvSpPr txBox="1"/>
          <p:nvPr/>
        </p:nvSpPr>
        <p:spPr>
          <a:xfrm>
            <a:off x="0" y="830997"/>
            <a:ext cx="12192000" cy="4154984"/>
          </a:xfrm>
          <a:prstGeom prst="rect">
            <a:avLst/>
          </a:prstGeom>
          <a:noFill/>
        </p:spPr>
        <p:txBody>
          <a:bodyPr wrap="square">
            <a:spAutoFit/>
          </a:bodyPr>
          <a:lstStyle/>
          <a:p>
            <a:pPr marL="0" marR="0">
              <a:spcBef>
                <a:spcPts val="0"/>
              </a:spcBef>
              <a:spcAft>
                <a:spcPts val="0"/>
              </a:spcAft>
            </a:pPr>
            <a:r>
              <a:rPr lang="en-GB" sz="2400" b="1" kern="1200" dirty="0">
                <a:solidFill>
                  <a:srgbClr val="000000"/>
                </a:solidFill>
                <a:effectLst/>
                <a:latin typeface="Arial" panose="020B0604020202020204" pitchFamily="34" charset="0"/>
                <a:ea typeface="Palatino" pitchFamily="2" charset="77"/>
                <a:cs typeface="Arial" panose="020B0604020202020204" pitchFamily="34" charset="0"/>
              </a:rPr>
              <a:t>QUESTIONS</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spcBef>
                <a:spcPts val="0"/>
              </a:spcBef>
              <a:spcAft>
                <a:spcPts val="0"/>
              </a:spcAft>
              <a:buFont typeface="+mj-lt"/>
              <a:buAutoNum type="arabicPeriod"/>
              <a:tabLst>
                <a:tab pos="457200" algn="l"/>
              </a:tabLst>
            </a:pPr>
            <a:r>
              <a:rPr lang="en-GB" sz="2400" kern="1200" dirty="0">
                <a:solidFill>
                  <a:srgbClr val="000000"/>
                </a:solidFill>
                <a:effectLst/>
                <a:latin typeface="Arial" panose="020B0604020202020204" pitchFamily="34" charset="0"/>
                <a:ea typeface="Palatino" pitchFamily="2" charset="77"/>
                <a:cs typeface="Arial" panose="020B0604020202020204" pitchFamily="34" charset="0"/>
              </a:rPr>
              <a:t>What are my next steps towards making my vision for father engagement a reality in my program?</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spcBef>
                <a:spcPts val="0"/>
              </a:spcBef>
              <a:spcAft>
                <a:spcPts val="0"/>
              </a:spcAft>
              <a:buFont typeface="+mj-lt"/>
              <a:buAutoNum type="arabicPeriod"/>
              <a:tabLst>
                <a:tab pos="457200" algn="l"/>
              </a:tabLst>
            </a:pPr>
            <a:r>
              <a:rPr lang="en-GB" sz="2400" kern="1200" dirty="0">
                <a:solidFill>
                  <a:srgbClr val="000000"/>
                </a:solidFill>
                <a:effectLst/>
                <a:latin typeface="Arial" panose="020B0604020202020204" pitchFamily="34" charset="0"/>
                <a:ea typeface="Palatino" pitchFamily="2" charset="77"/>
                <a:cs typeface="Arial" panose="020B0604020202020204" pitchFamily="34" charset="0"/>
              </a:rPr>
              <a:t>How do you assess your/your program’s capacity to respond to the needs? </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spcBef>
                <a:spcPts val="0"/>
              </a:spcBef>
              <a:spcAft>
                <a:spcPts val="0"/>
              </a:spcAft>
              <a:buFont typeface="+mj-lt"/>
              <a:buAutoNum type="arabicPeriod"/>
              <a:tabLst>
                <a:tab pos="457200" algn="l"/>
              </a:tabLst>
            </a:pPr>
            <a:r>
              <a:rPr lang="en-GB" sz="2400" kern="1200" dirty="0">
                <a:solidFill>
                  <a:srgbClr val="000000"/>
                </a:solidFill>
                <a:effectLst/>
                <a:latin typeface="Arial" panose="020B0604020202020204" pitchFamily="34" charset="0"/>
                <a:ea typeface="Palatino" pitchFamily="2" charset="77"/>
                <a:cs typeface="Arial" panose="020B0604020202020204" pitchFamily="34" charset="0"/>
              </a:rPr>
              <a:t>How do you allocate time to prioritize father engagement in your program? </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spcBef>
                <a:spcPts val="0"/>
              </a:spcBef>
              <a:spcAft>
                <a:spcPts val="0"/>
              </a:spcAft>
              <a:buFont typeface="+mj-lt"/>
              <a:buAutoNum type="arabicPeriod"/>
              <a:tabLst>
                <a:tab pos="457200" algn="l"/>
              </a:tabLst>
            </a:pPr>
            <a:r>
              <a:rPr lang="en-GB" sz="2400" kern="1200" dirty="0">
                <a:solidFill>
                  <a:srgbClr val="000000"/>
                </a:solidFill>
                <a:effectLst/>
                <a:latin typeface="Arial" panose="020B0604020202020204" pitchFamily="34" charset="0"/>
                <a:ea typeface="Palatino" pitchFamily="2" charset="77"/>
                <a:cs typeface="Arial" panose="020B0604020202020204" pitchFamily="34" charset="0"/>
              </a:rPr>
              <a:t>What is your current capacity to start/enhance/expand your program into your vision for father engagement? As a program leader? As a family worker?</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a:p>
            <a:r>
              <a:rPr lang="en-GB" sz="2400" b="1" kern="1200" dirty="0">
                <a:solidFill>
                  <a:srgbClr val="000000"/>
                </a:solidFill>
                <a:effectLst/>
                <a:latin typeface="Arial" panose="020B0604020202020204" pitchFamily="34" charset="0"/>
                <a:ea typeface="Palatino" pitchFamily="2" charset="77"/>
                <a:cs typeface="Arial" panose="020B0604020202020204" pitchFamily="34" charset="0"/>
              </a:rPr>
              <a:t>EXERCISE: </a:t>
            </a:r>
            <a:r>
              <a:rPr lang="en-GH" sz="2400" dirty="0">
                <a:latin typeface="Arial" panose="020B0604020202020204" pitchFamily="34" charset="0"/>
                <a:ea typeface="Times New Roman" panose="02020603050405020304" pitchFamily="18" charset="0"/>
                <a:cs typeface="Arial" panose="020B0604020202020204" pitchFamily="34" charset="0"/>
              </a:rPr>
              <a:t>Program Cost/Price Template. </a:t>
            </a:r>
            <a:r>
              <a:rPr lang="en-GB" sz="2400" i="1" kern="1200" dirty="0">
                <a:solidFill>
                  <a:srgbClr val="000000"/>
                </a:solidFill>
                <a:effectLst/>
                <a:latin typeface="Arial" panose="020B0604020202020204" pitchFamily="34" charset="0"/>
                <a:ea typeface="Palatino" pitchFamily="2" charset="77"/>
                <a:cs typeface="Arial" panose="020B0604020202020204" pitchFamily="34" charset="0"/>
              </a:rPr>
              <a:t>Participants will individual or with their co-workers complete the program cost/price template for their agency. The host will explain the template, then lead a large group review once the participants have completed it.</a:t>
            </a:r>
            <a:r>
              <a:rPr lang="en-GB" sz="2400" kern="1200" dirty="0">
                <a:solidFill>
                  <a:srgbClr val="000000"/>
                </a:solidFill>
                <a:effectLst/>
                <a:latin typeface="Arial" panose="020B0604020202020204" pitchFamily="34" charset="0"/>
                <a:ea typeface="Palatino" pitchFamily="2" charset="77"/>
                <a:cs typeface="Arial" panose="020B0604020202020204" pitchFamily="34" charset="0"/>
              </a:rPr>
              <a:t> </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a:p>
            <a:pPr marL="0" marR="0">
              <a:spcBef>
                <a:spcPts val="0"/>
              </a:spcBef>
              <a:spcAft>
                <a:spcPts val="0"/>
              </a:spcAft>
            </a:pPr>
            <a:r>
              <a:rPr lang="en-GB" sz="2400" kern="1200" dirty="0">
                <a:solidFill>
                  <a:srgbClr val="000000"/>
                </a:solidFill>
                <a:effectLst/>
                <a:latin typeface="Arial" panose="020B0604020202020204" pitchFamily="34" charset="0"/>
                <a:ea typeface="Palatino" pitchFamily="2" charset="77"/>
                <a:cs typeface="Arial" panose="020B0604020202020204" pitchFamily="34" charset="0"/>
              </a:rPr>
              <a:t> </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4" name="TextBox 3">
            <a:extLst>
              <a:ext uri="{FF2B5EF4-FFF2-40B4-BE49-F238E27FC236}">
                <a16:creationId xmlns:a16="http://schemas.microsoft.com/office/drawing/2014/main" id="{0D3A9D95-0E50-CD47-A3AB-341DF45820ED}"/>
              </a:ext>
            </a:extLst>
          </p:cNvPr>
          <p:cNvSpPr txBox="1"/>
          <p:nvPr/>
        </p:nvSpPr>
        <p:spPr>
          <a:xfrm>
            <a:off x="-452503" y="0"/>
            <a:ext cx="12496800" cy="830997"/>
          </a:xfrm>
          <a:prstGeom prst="rect">
            <a:avLst/>
          </a:prstGeom>
          <a:noFill/>
        </p:spPr>
        <p:txBody>
          <a:bodyPr wrap="square">
            <a:spAutoFit/>
          </a:bodyPr>
          <a:lstStyle/>
          <a:p>
            <a:pPr lvl="1"/>
            <a:r>
              <a:rPr lang="en-GB" sz="2400" b="1" dirty="0">
                <a:latin typeface="Arial" panose="020B0604020202020204" pitchFamily="34" charset="0"/>
                <a:cs typeface="Arial" panose="020B0604020202020204" pitchFamily="34" charset="0"/>
              </a:rPr>
              <a:t>PHASE V – INTERVENTIONS: </a:t>
            </a:r>
            <a:r>
              <a:rPr lang="en-GB" sz="2400" dirty="0">
                <a:latin typeface="Arial" panose="020B0604020202020204" pitchFamily="34" charset="0"/>
                <a:cs typeface="Arial" panose="020B0604020202020204" pitchFamily="34" charset="0"/>
              </a:rPr>
              <a:t>Participants will explore possible resources in their environment that might be useful for their </a:t>
            </a:r>
            <a:r>
              <a:rPr lang="en-GB" sz="2400" dirty="0">
                <a:solidFill>
                  <a:srgbClr val="000000"/>
                </a:solidFill>
                <a:latin typeface="Arial" panose="020B0604020202020204" pitchFamily="34" charset="0"/>
                <a:ea typeface="Palatino" pitchFamily="2" charset="77"/>
                <a:cs typeface="Arial" panose="020B0604020202020204" pitchFamily="34" charset="0"/>
              </a:rPr>
              <a:t>father engagement strategy.</a:t>
            </a:r>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421123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6A5EC23-E090-4047-AE5E-4C63F5F6B448}"/>
              </a:ext>
            </a:extLst>
          </p:cNvPr>
          <p:cNvSpPr txBox="1"/>
          <p:nvPr/>
        </p:nvSpPr>
        <p:spPr>
          <a:xfrm>
            <a:off x="0" y="930931"/>
            <a:ext cx="12192000" cy="3785652"/>
          </a:xfrm>
          <a:prstGeom prst="rect">
            <a:avLst/>
          </a:prstGeom>
          <a:noFill/>
        </p:spPr>
        <p:txBody>
          <a:bodyPr wrap="square">
            <a:spAutoFit/>
          </a:bodyPr>
          <a:lstStyle/>
          <a:p>
            <a:pPr marL="0" marR="0">
              <a:spcBef>
                <a:spcPts val="0"/>
              </a:spcBef>
              <a:spcAft>
                <a:spcPts val="0"/>
              </a:spcAft>
            </a:pPr>
            <a:r>
              <a:rPr lang="en-GB" sz="2400" b="1" kern="1200" dirty="0">
                <a:solidFill>
                  <a:srgbClr val="000000"/>
                </a:solidFill>
                <a:effectLst/>
                <a:latin typeface="Arial" panose="020B0604020202020204" pitchFamily="34" charset="0"/>
                <a:ea typeface="Palatino" pitchFamily="2" charset="77"/>
                <a:cs typeface="Arial" panose="020B0604020202020204" pitchFamily="34" charset="0"/>
              </a:rPr>
              <a:t>P6 QUESTIONS</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spcBef>
                <a:spcPts val="0"/>
              </a:spcBef>
              <a:spcAft>
                <a:spcPts val="0"/>
              </a:spcAft>
              <a:buFont typeface="+mj-lt"/>
              <a:buAutoNum type="arabicPeriod"/>
              <a:tabLst>
                <a:tab pos="457200" algn="l"/>
              </a:tabLst>
            </a:pPr>
            <a:r>
              <a:rPr lang="en-GB" sz="2400" kern="1200" dirty="0">
                <a:solidFill>
                  <a:srgbClr val="000000"/>
                </a:solidFill>
                <a:effectLst/>
                <a:latin typeface="Arial" panose="020B0604020202020204" pitchFamily="34" charset="0"/>
                <a:ea typeface="Palatino" pitchFamily="2" charset="77"/>
                <a:cs typeface="Arial" panose="020B0604020202020204" pitchFamily="34" charset="0"/>
              </a:rPr>
              <a:t>What are my next steps towards innovating, replicating, enhancing and/or expanding our father engagement strategies and securing the necessary resources? </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spcBef>
                <a:spcPts val="0"/>
              </a:spcBef>
              <a:spcAft>
                <a:spcPts val="0"/>
              </a:spcAft>
              <a:buFont typeface="+mj-lt"/>
              <a:buAutoNum type="arabicPeriod"/>
              <a:tabLst>
                <a:tab pos="457200" algn="l"/>
              </a:tabLst>
            </a:pPr>
            <a:r>
              <a:rPr lang="en-GB" sz="2400" kern="1200" dirty="0">
                <a:solidFill>
                  <a:srgbClr val="000000"/>
                </a:solidFill>
                <a:effectLst/>
                <a:latin typeface="Arial" panose="020B0604020202020204" pitchFamily="34" charset="0"/>
                <a:ea typeface="Palatino" pitchFamily="2" charset="77"/>
                <a:cs typeface="Arial" panose="020B0604020202020204" pitchFamily="34" charset="0"/>
              </a:rPr>
              <a:t>How will I use the information from each of the previous sessions to develop our strategic plan? </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spcBef>
                <a:spcPts val="0"/>
              </a:spcBef>
              <a:spcAft>
                <a:spcPts val="0"/>
              </a:spcAft>
              <a:buFont typeface="+mj-lt"/>
              <a:buAutoNum type="arabicPeriod"/>
              <a:tabLst>
                <a:tab pos="457200" algn="l"/>
              </a:tabLst>
            </a:pPr>
            <a:r>
              <a:rPr lang="en-GB" sz="2400" kern="1200" dirty="0">
                <a:solidFill>
                  <a:srgbClr val="000000"/>
                </a:solidFill>
                <a:effectLst/>
                <a:latin typeface="Arial" panose="020B0604020202020204" pitchFamily="34" charset="0"/>
                <a:ea typeface="Palatino" pitchFamily="2" charset="77"/>
                <a:cs typeface="Arial" panose="020B0604020202020204" pitchFamily="34" charset="0"/>
              </a:rPr>
              <a:t>What do I want to do? </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spcBef>
                <a:spcPts val="0"/>
              </a:spcBef>
              <a:spcAft>
                <a:spcPts val="0"/>
              </a:spcAft>
              <a:buFont typeface="+mj-lt"/>
              <a:buAutoNum type="arabicPeriod"/>
              <a:tabLst>
                <a:tab pos="457200" algn="l"/>
              </a:tabLst>
            </a:pPr>
            <a:r>
              <a:rPr lang="en-GB" sz="2400" kern="1200" dirty="0">
                <a:solidFill>
                  <a:srgbClr val="000000"/>
                </a:solidFill>
                <a:effectLst/>
                <a:latin typeface="Arial" panose="020B0604020202020204" pitchFamily="34" charset="0"/>
                <a:ea typeface="Palatino" pitchFamily="2" charset="77"/>
                <a:cs typeface="Arial" panose="020B0604020202020204" pitchFamily="34" charset="0"/>
              </a:rPr>
              <a:t>What resources are needed? </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spcBef>
                <a:spcPts val="0"/>
              </a:spcBef>
              <a:spcAft>
                <a:spcPts val="0"/>
              </a:spcAft>
              <a:buFont typeface="+mj-lt"/>
              <a:buAutoNum type="arabicPeriod"/>
              <a:tabLst>
                <a:tab pos="457200" algn="l"/>
              </a:tabLst>
            </a:pPr>
            <a:r>
              <a:rPr lang="en-GB" sz="2400" kern="1200" dirty="0">
                <a:solidFill>
                  <a:srgbClr val="000000"/>
                </a:solidFill>
                <a:effectLst/>
                <a:latin typeface="Arial" panose="020B0604020202020204" pitchFamily="34" charset="0"/>
                <a:ea typeface="Palatino" pitchFamily="2" charset="77"/>
                <a:cs typeface="Arial" panose="020B0604020202020204" pitchFamily="34" charset="0"/>
              </a:rPr>
              <a:t>What tasks must be completed? </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spcBef>
                <a:spcPts val="0"/>
              </a:spcBef>
              <a:spcAft>
                <a:spcPts val="0"/>
              </a:spcAft>
              <a:buFont typeface="+mj-lt"/>
              <a:buAutoNum type="arabicPeriod"/>
              <a:tabLst>
                <a:tab pos="457200" algn="l"/>
              </a:tabLst>
            </a:pPr>
            <a:r>
              <a:rPr lang="en-GB" sz="2400" kern="1200" dirty="0">
                <a:solidFill>
                  <a:srgbClr val="000000"/>
                </a:solidFill>
                <a:effectLst/>
                <a:latin typeface="Arial" panose="020B0604020202020204" pitchFamily="34" charset="0"/>
                <a:ea typeface="Palatino" pitchFamily="2" charset="77"/>
                <a:cs typeface="Arial" panose="020B0604020202020204" pitchFamily="34" charset="0"/>
              </a:rPr>
              <a:t>By who? </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spcBef>
                <a:spcPts val="0"/>
              </a:spcBef>
              <a:spcAft>
                <a:spcPts val="0"/>
              </a:spcAft>
              <a:buFont typeface="+mj-lt"/>
              <a:buAutoNum type="arabicPeriod"/>
              <a:tabLst>
                <a:tab pos="457200" algn="l"/>
              </a:tabLst>
            </a:pPr>
            <a:r>
              <a:rPr lang="en-GB" sz="2400" kern="1200" dirty="0">
                <a:solidFill>
                  <a:srgbClr val="000000"/>
                </a:solidFill>
                <a:effectLst/>
                <a:latin typeface="Arial" panose="020B0604020202020204" pitchFamily="34" charset="0"/>
                <a:ea typeface="Palatino" pitchFamily="2" charset="77"/>
                <a:cs typeface="Arial" panose="020B0604020202020204" pitchFamily="34" charset="0"/>
              </a:rPr>
              <a:t>By when? </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4" name="TextBox 3">
            <a:extLst>
              <a:ext uri="{FF2B5EF4-FFF2-40B4-BE49-F238E27FC236}">
                <a16:creationId xmlns:a16="http://schemas.microsoft.com/office/drawing/2014/main" id="{9B4431AC-6E42-D340-B27E-0964C9A2831C}"/>
              </a:ext>
            </a:extLst>
          </p:cNvPr>
          <p:cNvSpPr txBox="1"/>
          <p:nvPr/>
        </p:nvSpPr>
        <p:spPr>
          <a:xfrm>
            <a:off x="-452503" y="0"/>
            <a:ext cx="12496800" cy="830997"/>
          </a:xfrm>
          <a:prstGeom prst="rect">
            <a:avLst/>
          </a:prstGeom>
          <a:noFill/>
        </p:spPr>
        <p:txBody>
          <a:bodyPr wrap="square">
            <a:spAutoFit/>
          </a:bodyPr>
          <a:lstStyle/>
          <a:p>
            <a:pPr lvl="1"/>
            <a:r>
              <a:rPr lang="en-GB" sz="2400" b="1" dirty="0">
                <a:latin typeface="Arial" panose="020B0604020202020204" pitchFamily="34" charset="0"/>
                <a:cs typeface="Arial" panose="020B0604020202020204" pitchFamily="34" charset="0"/>
              </a:rPr>
              <a:t>PHASE V – INTERVENTIONS: </a:t>
            </a:r>
            <a:r>
              <a:rPr lang="en-GB" sz="2400" dirty="0">
                <a:latin typeface="Arial" panose="020B0604020202020204" pitchFamily="34" charset="0"/>
                <a:cs typeface="Arial" panose="020B0604020202020204" pitchFamily="34" charset="0"/>
              </a:rPr>
              <a:t>Participants will explore possible resources in their environment that might be useful for their </a:t>
            </a:r>
            <a:r>
              <a:rPr lang="en-GB" sz="2400" dirty="0">
                <a:solidFill>
                  <a:srgbClr val="000000"/>
                </a:solidFill>
                <a:latin typeface="Arial" panose="020B0604020202020204" pitchFamily="34" charset="0"/>
                <a:ea typeface="Palatino" pitchFamily="2" charset="77"/>
                <a:cs typeface="Arial" panose="020B0604020202020204" pitchFamily="34" charset="0"/>
              </a:rPr>
              <a:t>father engagement strategy.</a:t>
            </a:r>
            <a:endParaRPr lang="en-GB" sz="2400"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7D61E531-C184-7042-BF86-53EA13266DE0}"/>
              </a:ext>
            </a:extLst>
          </p:cNvPr>
          <p:cNvSpPr txBox="1"/>
          <p:nvPr/>
        </p:nvSpPr>
        <p:spPr>
          <a:xfrm>
            <a:off x="0" y="4716583"/>
            <a:ext cx="12192000" cy="1938992"/>
          </a:xfrm>
          <a:prstGeom prst="rect">
            <a:avLst/>
          </a:prstGeom>
          <a:noFill/>
        </p:spPr>
        <p:txBody>
          <a:bodyPr wrap="square">
            <a:spAutoFit/>
          </a:bodyPr>
          <a:lstStyle/>
          <a:p>
            <a:pPr marL="0" marR="0">
              <a:spcBef>
                <a:spcPts val="0"/>
              </a:spcBef>
              <a:spcAft>
                <a:spcPts val="0"/>
              </a:spcAft>
            </a:pPr>
            <a:r>
              <a:rPr lang="en-GB" sz="2400" b="1" kern="1200" dirty="0">
                <a:solidFill>
                  <a:srgbClr val="000000"/>
                </a:solidFill>
                <a:effectLst/>
                <a:latin typeface="Arial" panose="020B0604020202020204" pitchFamily="34" charset="0"/>
                <a:ea typeface="Palatino" pitchFamily="2" charset="77"/>
                <a:cs typeface="Arial" panose="020B0604020202020204" pitchFamily="34" charset="0"/>
              </a:rPr>
              <a:t>EXERCISE: </a:t>
            </a:r>
            <a:r>
              <a:rPr lang="en-GB" sz="2400" kern="1200" dirty="0">
                <a:solidFill>
                  <a:srgbClr val="000000"/>
                </a:solidFill>
                <a:effectLst/>
                <a:latin typeface="Arial" panose="020B0604020202020204" pitchFamily="34" charset="0"/>
                <a:ea typeface="Palatino" pitchFamily="2" charset="77"/>
                <a:cs typeface="Arial" panose="020B0604020202020204" pitchFamily="34" charset="0"/>
              </a:rPr>
              <a:t>Time to strategize! The host will create a breakout room for each participant to partner with </a:t>
            </a:r>
            <a:r>
              <a:rPr lang="en-GB" sz="2400" kern="1200">
                <a:solidFill>
                  <a:srgbClr val="000000"/>
                </a:solidFill>
                <a:effectLst/>
                <a:latin typeface="Arial" panose="020B0604020202020204" pitchFamily="34" charset="0"/>
                <a:ea typeface="Palatino" pitchFamily="2" charset="77"/>
                <a:cs typeface="Arial" panose="020B0604020202020204" pitchFamily="34" charset="0"/>
              </a:rPr>
              <a:t>their co-workers</a:t>
            </a:r>
            <a:r>
              <a:rPr lang="en-GB" sz="2400" kern="1200" dirty="0">
                <a:solidFill>
                  <a:srgbClr val="000000"/>
                </a:solidFill>
                <a:effectLst/>
                <a:latin typeface="Arial" panose="020B0604020202020204" pitchFamily="34" charset="0"/>
                <a:ea typeface="Palatino" pitchFamily="2" charset="77"/>
                <a:cs typeface="Arial" panose="020B0604020202020204" pitchFamily="34" charset="0"/>
              </a:rPr>
              <a:t>. They will determine which father engagement strategy they will immediately adopt to implement. They will determine if they will be innovating, replicating, enhancing and/or expanding a father engagement strategy, and will create a task and timeline</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9964584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7E1F1B6-EDE1-ED48-BA1A-BC87725A8BA5}"/>
              </a:ext>
            </a:extLst>
          </p:cNvPr>
          <p:cNvSpPr txBox="1"/>
          <p:nvPr/>
        </p:nvSpPr>
        <p:spPr>
          <a:xfrm>
            <a:off x="1" y="30709"/>
            <a:ext cx="12191999" cy="4524315"/>
          </a:xfrm>
          <a:prstGeom prst="rect">
            <a:avLst/>
          </a:prstGeom>
          <a:noFill/>
        </p:spPr>
        <p:txBody>
          <a:bodyPr wrap="square">
            <a:spAutoFit/>
          </a:bodyPr>
          <a:lstStyle/>
          <a:p>
            <a:r>
              <a:rPr lang="en-GB" sz="2400" b="1" kern="1200" dirty="0">
                <a:solidFill>
                  <a:srgbClr val="000000"/>
                </a:solidFill>
                <a:effectLst/>
                <a:latin typeface="Arial" panose="020B0604020202020204" pitchFamily="34" charset="0"/>
                <a:ea typeface="Palatino" pitchFamily="2" charset="77"/>
                <a:cs typeface="Arial" panose="020B0604020202020204" pitchFamily="34" charset="0"/>
              </a:rPr>
              <a:t>PHASE VI – ACTION: FINDINGS</a:t>
            </a:r>
            <a:endParaRPr lang="en-GB" sz="2400" b="1" dirty="0">
              <a:solidFill>
                <a:srgbClr val="000000"/>
              </a:solidFill>
              <a:latin typeface="Arial" panose="020B0604020202020204" pitchFamily="34" charset="0"/>
              <a:ea typeface="Palatino" pitchFamily="2" charset="77"/>
              <a:cs typeface="Arial" panose="020B0604020202020204" pitchFamily="34" charset="0"/>
            </a:endParaRPr>
          </a:p>
          <a:p>
            <a:r>
              <a:rPr lang="en-US" sz="2400" dirty="0">
                <a:solidFill>
                  <a:srgbClr val="000000"/>
                </a:solidFill>
                <a:latin typeface="Arial" panose="020B0604020202020204" pitchFamily="34" charset="0"/>
                <a:ea typeface="Palatino" pitchFamily="2" charset="77"/>
                <a:cs typeface="Arial" panose="020B0604020202020204" pitchFamily="34" charset="0"/>
              </a:rPr>
              <a:t>The action you decide upon should seek to change the knowledge, skills, values and experiences of your fathers, and address the previously identified causes and effects. By integrating critical thinking, research and strategic planning using the Community Change Model, we hope that you will achieve satisfactory results from your plan of action</a:t>
            </a:r>
            <a:r>
              <a:rPr lang="en-US" sz="2400">
                <a:solidFill>
                  <a:srgbClr val="000000"/>
                </a:solidFill>
                <a:latin typeface="Arial" panose="020B0604020202020204" pitchFamily="34" charset="0"/>
                <a:ea typeface="Palatino" pitchFamily="2" charset="77"/>
                <a:cs typeface="Arial" panose="020B0604020202020204" pitchFamily="34" charset="0"/>
              </a:rPr>
              <a:t>. </a:t>
            </a:r>
            <a:endParaRPr lang="en-US" sz="2400" dirty="0">
              <a:solidFill>
                <a:srgbClr val="000000"/>
              </a:solidFill>
              <a:latin typeface="Arial" panose="020B0604020202020204" pitchFamily="34" charset="0"/>
              <a:ea typeface="Palatino" pitchFamily="2" charset="77"/>
              <a:cs typeface="Arial" panose="020B0604020202020204" pitchFamily="34" charset="0"/>
            </a:endParaRPr>
          </a:p>
          <a:p>
            <a:endParaRPr lang="en-US" sz="2400" dirty="0">
              <a:solidFill>
                <a:srgbClr val="000000"/>
              </a:solidFill>
              <a:latin typeface="Arial" panose="020B0604020202020204" pitchFamily="34" charset="0"/>
              <a:ea typeface="Palatino" pitchFamily="2" charset="77"/>
              <a:cs typeface="Arial" panose="020B0604020202020204" pitchFamily="34" charset="0"/>
            </a:endParaRPr>
          </a:p>
          <a:p>
            <a:r>
              <a:rPr lang="en-GB" sz="2400" b="1" dirty="0">
                <a:solidFill>
                  <a:srgbClr val="000000"/>
                </a:solidFill>
                <a:latin typeface="Arial" panose="020B0604020202020204" pitchFamily="34" charset="0"/>
                <a:ea typeface="Palatino" pitchFamily="2" charset="77"/>
                <a:cs typeface="Arial" panose="020B0604020202020204" pitchFamily="34" charset="0"/>
              </a:rPr>
              <a:t>TAKE-AWAYS!!!</a:t>
            </a:r>
          </a:p>
          <a:p>
            <a:r>
              <a:rPr lang="en-GB" sz="2400" dirty="0">
                <a:solidFill>
                  <a:srgbClr val="000000"/>
                </a:solidFill>
                <a:latin typeface="Arial" panose="020B0604020202020204" pitchFamily="34" charset="0"/>
                <a:ea typeface="Palatino" pitchFamily="2" charset="77"/>
                <a:cs typeface="Arial" panose="020B0604020202020204" pitchFamily="34" charset="0"/>
              </a:rPr>
              <a:t>Please type in the chat any take-aways from this exercise/phase that you will be able to use at your program/agency after this workshop. </a:t>
            </a:r>
          </a:p>
          <a:p>
            <a:endParaRPr lang="en-GH" sz="2400" dirty="0">
              <a:latin typeface="Arial" panose="020B0604020202020204" pitchFamily="34" charset="0"/>
              <a:cs typeface="Arial" panose="020B0604020202020204" pitchFamily="34" charset="0"/>
            </a:endParaRPr>
          </a:p>
          <a:p>
            <a:r>
              <a:rPr lang="en-GB" sz="2400" b="1" kern="1200" dirty="0">
                <a:solidFill>
                  <a:srgbClr val="000000"/>
                </a:solidFill>
                <a:effectLst/>
                <a:latin typeface="Arial" panose="020B0604020202020204" pitchFamily="34" charset="0"/>
                <a:ea typeface="Palatino" pitchFamily="2" charset="77"/>
                <a:cs typeface="Arial" panose="020B0604020202020204" pitchFamily="34" charset="0"/>
              </a:rPr>
              <a:t> </a:t>
            </a:r>
            <a:endParaRPr lang="en-GH" sz="2400" dirty="0">
              <a:latin typeface="Arial" panose="020B0604020202020204" pitchFamily="34" charset="0"/>
              <a:cs typeface="Arial" panose="020B0604020202020204" pitchFamily="34" charset="0"/>
            </a:endParaRPr>
          </a:p>
        </p:txBody>
      </p:sp>
      <p:pic>
        <p:nvPicPr>
          <p:cNvPr id="6" name="Picture 5" descr="Shape, arrow&#10;&#10;Description automatically generated">
            <a:extLst>
              <a:ext uri="{FF2B5EF4-FFF2-40B4-BE49-F238E27FC236}">
                <a16:creationId xmlns:a16="http://schemas.microsoft.com/office/drawing/2014/main" id="{73F6CA1B-628E-0F46-8EDF-8D47D4320B7A}"/>
              </a:ext>
            </a:extLst>
          </p:cNvPr>
          <p:cNvPicPr>
            <a:picLocks noChangeAspect="1"/>
          </p:cNvPicPr>
          <p:nvPr/>
        </p:nvPicPr>
        <p:blipFill>
          <a:blip r:embed="rId3"/>
          <a:stretch>
            <a:fillRect/>
          </a:stretch>
        </p:blipFill>
        <p:spPr>
          <a:xfrm>
            <a:off x="9934556" y="5091953"/>
            <a:ext cx="2257443" cy="1766047"/>
          </a:xfrm>
          <a:prstGeom prst="rect">
            <a:avLst/>
          </a:prstGeom>
        </p:spPr>
      </p:pic>
    </p:spTree>
    <p:extLst>
      <p:ext uri="{BB962C8B-B14F-4D97-AF65-F5344CB8AC3E}">
        <p14:creationId xmlns:p14="http://schemas.microsoft.com/office/powerpoint/2010/main" val="26730167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1BC3ADE-45B8-C342-98EE-95064C1BBC9E}"/>
              </a:ext>
            </a:extLst>
          </p:cNvPr>
          <p:cNvSpPr txBox="1"/>
          <p:nvPr/>
        </p:nvSpPr>
        <p:spPr>
          <a:xfrm>
            <a:off x="0" y="2459504"/>
            <a:ext cx="12192000" cy="830997"/>
          </a:xfrm>
          <a:prstGeom prst="rect">
            <a:avLst/>
          </a:prstGeom>
          <a:noFill/>
        </p:spPr>
        <p:txBody>
          <a:bodyPr wrap="square">
            <a:spAutoFit/>
          </a:bodyPr>
          <a:lstStyle/>
          <a:p>
            <a:pPr algn="ctr"/>
            <a:r>
              <a:rPr lang="en-GB" sz="2400" b="1" dirty="0">
                <a:solidFill>
                  <a:srgbClr val="000000"/>
                </a:solidFill>
                <a:latin typeface="Arial" panose="020B0604020202020204" pitchFamily="34" charset="0"/>
                <a:ea typeface="Palatino" pitchFamily="2" charset="77"/>
                <a:cs typeface="Arial" panose="020B0604020202020204" pitchFamily="34" charset="0"/>
              </a:rPr>
              <a:t>REVIEW</a:t>
            </a:r>
            <a:endParaRPr lang="en-GH" sz="2400" dirty="0">
              <a:latin typeface="Arial" panose="020B0604020202020204" pitchFamily="34" charset="0"/>
              <a:ea typeface="Times New Roman" panose="02020603050405020304" pitchFamily="18" charset="0"/>
              <a:cs typeface="Arial" panose="020B0604020202020204" pitchFamily="34" charset="0"/>
            </a:endParaRPr>
          </a:p>
          <a:p>
            <a:pPr marL="0" marR="0">
              <a:spcBef>
                <a:spcPts val="0"/>
              </a:spcBef>
              <a:spcAft>
                <a:spcPts val="0"/>
              </a:spcAft>
            </a:pP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7693912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descr="A picture containing diagram&#10;&#10;Description automatically generated">
            <a:extLst>
              <a:ext uri="{FF2B5EF4-FFF2-40B4-BE49-F238E27FC236}">
                <a16:creationId xmlns:a16="http://schemas.microsoft.com/office/drawing/2014/main" id="{88AA6318-F9BD-DF46-94E7-DFB08DA1B3CC}"/>
              </a:ext>
            </a:extLst>
          </p:cNvPr>
          <p:cNvPicPr>
            <a:picLocks noChangeAspect="1"/>
          </p:cNvPicPr>
          <p:nvPr/>
        </p:nvPicPr>
        <p:blipFill>
          <a:blip r:embed="rId3"/>
          <a:stretch>
            <a:fillRect/>
          </a:stretch>
        </p:blipFill>
        <p:spPr>
          <a:xfrm>
            <a:off x="1737360" y="1978"/>
            <a:ext cx="8719795" cy="6856022"/>
          </a:xfrm>
          <a:prstGeom prst="rect">
            <a:avLst/>
          </a:prstGeom>
        </p:spPr>
      </p:pic>
    </p:spTree>
    <p:extLst>
      <p:ext uri="{BB962C8B-B14F-4D97-AF65-F5344CB8AC3E}">
        <p14:creationId xmlns:p14="http://schemas.microsoft.com/office/powerpoint/2010/main" val="34237591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741FEDF5-44F6-2B48-9BBB-83FF4D5DCB88}"/>
              </a:ext>
            </a:extLst>
          </p:cNvPr>
          <p:cNvSpPr txBox="1"/>
          <p:nvPr/>
        </p:nvSpPr>
        <p:spPr>
          <a:xfrm>
            <a:off x="0" y="2459504"/>
            <a:ext cx="12192000" cy="830997"/>
          </a:xfrm>
          <a:prstGeom prst="rect">
            <a:avLst/>
          </a:prstGeom>
          <a:noFill/>
        </p:spPr>
        <p:txBody>
          <a:bodyPr wrap="square">
            <a:spAutoFit/>
          </a:bodyPr>
          <a:lstStyle/>
          <a:p>
            <a:pPr algn="ctr"/>
            <a:r>
              <a:rPr lang="en-US" sz="2400" b="1" dirty="0">
                <a:solidFill>
                  <a:srgbClr val="000000"/>
                </a:solidFill>
                <a:latin typeface="Arial" panose="020B0604020202020204" pitchFamily="34" charset="0"/>
                <a:ea typeface="Palatino" pitchFamily="2" charset="77"/>
                <a:cs typeface="Arial" panose="020B0604020202020204" pitchFamily="34" charset="0"/>
              </a:rPr>
              <a:t>ROSE &amp; THORN REFLECTION</a:t>
            </a:r>
            <a:endParaRPr lang="en-GH" sz="2400" dirty="0">
              <a:latin typeface="Arial" panose="020B0604020202020204" pitchFamily="34" charset="0"/>
              <a:ea typeface="Times New Roman" panose="02020603050405020304" pitchFamily="18" charset="0"/>
              <a:cs typeface="Arial" panose="020B0604020202020204" pitchFamily="34" charset="0"/>
            </a:endParaRPr>
          </a:p>
          <a:p>
            <a:pPr marL="0" marR="0">
              <a:spcBef>
                <a:spcPts val="0"/>
              </a:spcBef>
              <a:spcAft>
                <a:spcPts val="0"/>
              </a:spcAft>
            </a:pP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2558064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933AD5B-93AE-5846-AF6C-30E0AFA23104}"/>
              </a:ext>
            </a:extLst>
          </p:cNvPr>
          <p:cNvSpPr txBox="1"/>
          <p:nvPr/>
        </p:nvSpPr>
        <p:spPr>
          <a:xfrm>
            <a:off x="0" y="0"/>
            <a:ext cx="12192000" cy="4154984"/>
          </a:xfrm>
          <a:prstGeom prst="rect">
            <a:avLst/>
          </a:prstGeom>
          <a:noFill/>
        </p:spPr>
        <p:txBody>
          <a:bodyPr wrap="square">
            <a:spAutoFit/>
          </a:bodyPr>
          <a:lstStyle/>
          <a:p>
            <a:pPr marL="0" marR="0" algn="ctr">
              <a:spcBef>
                <a:spcPts val="0"/>
              </a:spcBef>
              <a:spcAft>
                <a:spcPts val="0"/>
              </a:spcAft>
            </a:pPr>
            <a:r>
              <a:rPr lang="en-GB" sz="2400" b="1" kern="1200" dirty="0">
                <a:solidFill>
                  <a:srgbClr val="000000"/>
                </a:solidFill>
                <a:effectLst/>
                <a:latin typeface="Arial" panose="020B0604020202020204" pitchFamily="34" charset="0"/>
                <a:ea typeface="Palatino" pitchFamily="2" charset="77"/>
                <a:cs typeface="Arial" panose="020B0604020202020204" pitchFamily="34" charset="0"/>
              </a:rPr>
              <a:t>FEEDBACK </a:t>
            </a:r>
          </a:p>
          <a:p>
            <a:pPr marL="0" marR="0">
              <a:spcBef>
                <a:spcPts val="0"/>
              </a:spcBef>
              <a:spcAft>
                <a:spcPts val="0"/>
              </a:spcAft>
            </a:pPr>
            <a:endParaRPr lang="en-GB" sz="2400" b="1" dirty="0">
              <a:solidFill>
                <a:srgbClr val="000000"/>
              </a:solidFill>
              <a:latin typeface="Arial" panose="020B0604020202020204" pitchFamily="34" charset="0"/>
              <a:ea typeface="Palatino" pitchFamily="2" charset="77"/>
              <a:cs typeface="Arial" panose="020B0604020202020204" pitchFamily="34" charset="0"/>
            </a:endParaRPr>
          </a:p>
          <a:p>
            <a:pPr marL="0" marR="0">
              <a:spcBef>
                <a:spcPts val="0"/>
              </a:spcBef>
              <a:spcAft>
                <a:spcPts val="0"/>
              </a:spcAft>
            </a:pPr>
            <a:r>
              <a:rPr lang="en-GB" sz="2400" dirty="0">
                <a:solidFill>
                  <a:srgbClr val="000000"/>
                </a:solidFill>
                <a:latin typeface="Arial" panose="020B0604020202020204" pitchFamily="34" charset="0"/>
                <a:ea typeface="Palatino" pitchFamily="2" charset="77"/>
                <a:cs typeface="Arial" panose="020B0604020202020204" pitchFamily="34" charset="0"/>
              </a:rPr>
              <a:t>Please visit the following link to provide your anonymous feedback. </a:t>
            </a:r>
          </a:p>
          <a:p>
            <a:pPr marL="0" marR="0">
              <a:spcBef>
                <a:spcPts val="0"/>
              </a:spcBef>
              <a:spcAft>
                <a:spcPts val="0"/>
              </a:spcAft>
            </a:pPr>
            <a:endParaRPr lang="en-GB" sz="2400" b="1" u="sng" dirty="0">
              <a:solidFill>
                <a:srgbClr val="000000"/>
              </a:solidFill>
              <a:latin typeface="Arial" panose="020B0604020202020204" pitchFamily="34" charset="0"/>
              <a:ea typeface="Palatino" pitchFamily="2" charset="77"/>
              <a:cs typeface="Arial" panose="020B0604020202020204" pitchFamily="34" charset="0"/>
              <a:hlinkClick r:id="rId3"/>
            </a:endParaRPr>
          </a:p>
          <a:p>
            <a:pPr marL="0" marR="0">
              <a:spcBef>
                <a:spcPts val="0"/>
              </a:spcBef>
              <a:spcAft>
                <a:spcPts val="0"/>
              </a:spcAft>
            </a:pPr>
            <a:r>
              <a:rPr lang="en-GB" sz="2400" b="1" u="sng" dirty="0">
                <a:solidFill>
                  <a:srgbClr val="000000"/>
                </a:solidFill>
                <a:latin typeface="Times New Roman" panose="02020603050405020304" pitchFamily="18" charset="0"/>
                <a:ea typeface="Palatino" pitchFamily="2" charset="77"/>
                <a:hlinkClick r:id="rId3"/>
              </a:rPr>
              <a:t>https://docs.google.com/forms/d/1W1FypS7TNIKXbnrs5YuTCVrQgLtU_qf2q7R2i1lot_0/edit</a:t>
            </a:r>
            <a:endParaRPr lang="en-GH" sz="2400" dirty="0">
              <a:latin typeface="Times New Roman" panose="02020603050405020304" pitchFamily="18" charset="0"/>
              <a:ea typeface="Times New Roman" panose="02020603050405020304" pitchFamily="18" charset="0"/>
            </a:endParaRPr>
          </a:p>
          <a:p>
            <a:pPr marL="0" marR="0" algn="ctr">
              <a:spcBef>
                <a:spcPts val="0"/>
              </a:spcBef>
              <a:spcAft>
                <a:spcPts val="0"/>
              </a:spcAft>
            </a:pPr>
            <a:endParaRPr lang="en-GB" sz="2400" b="1" u="sng" dirty="0">
              <a:solidFill>
                <a:srgbClr val="000000"/>
              </a:solidFill>
              <a:latin typeface="Arial" panose="020B0604020202020204" pitchFamily="34" charset="0"/>
              <a:ea typeface="Palatino" pitchFamily="2" charset="77"/>
              <a:cs typeface="Arial" panose="020B0604020202020204" pitchFamily="34" charset="0"/>
            </a:endParaRPr>
          </a:p>
          <a:p>
            <a:r>
              <a:rPr lang="en-GB" sz="2400" dirty="0">
                <a:solidFill>
                  <a:srgbClr val="000000"/>
                </a:solidFill>
                <a:latin typeface="Arial" panose="020B0604020202020204" pitchFamily="34" charset="0"/>
                <a:ea typeface="Palatino" pitchFamily="2" charset="77"/>
                <a:cs typeface="Arial" panose="020B0604020202020204" pitchFamily="34" charset="0"/>
              </a:rPr>
              <a:t>Please respond critically and honestly, as doing so will help us to improve. Note that the feedback form is organized into three categories: 1. Exercises 2. References/Resources and 3. Facilitation. </a:t>
            </a:r>
          </a:p>
          <a:p>
            <a:pPr marL="0" marR="0" algn="ctr">
              <a:spcBef>
                <a:spcPts val="0"/>
              </a:spcBef>
              <a:spcAft>
                <a:spcPts val="0"/>
              </a:spcAft>
            </a:pP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5034601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1BC3ADE-45B8-C342-98EE-95064C1BBC9E}"/>
              </a:ext>
            </a:extLst>
          </p:cNvPr>
          <p:cNvSpPr txBox="1"/>
          <p:nvPr/>
        </p:nvSpPr>
        <p:spPr>
          <a:xfrm>
            <a:off x="0" y="82287"/>
            <a:ext cx="12192000" cy="369332"/>
          </a:xfrm>
          <a:prstGeom prst="rect">
            <a:avLst/>
          </a:prstGeom>
          <a:noFill/>
        </p:spPr>
        <p:txBody>
          <a:bodyPr wrap="square">
            <a:spAutoFit/>
          </a:bodyPr>
          <a:lstStyle/>
          <a:p>
            <a:pPr algn="ctr"/>
            <a:r>
              <a:rPr lang="en-GB" b="1" dirty="0">
                <a:latin typeface="Arial" panose="020B0604020202020204" pitchFamily="34" charset="0"/>
                <a:cs typeface="Arial" panose="020B0604020202020204" pitchFamily="34" charset="0"/>
              </a:rPr>
              <a:t>RESOURCES</a:t>
            </a:r>
            <a:endParaRPr lang="en-GH" sz="1800" dirty="0">
              <a:effectLst/>
              <a:latin typeface="Times New Roman" panose="02020603050405020304" pitchFamily="18" charset="0"/>
              <a:ea typeface="Times New Roman" panose="02020603050405020304" pitchFamily="18" charset="0"/>
            </a:endParaRPr>
          </a:p>
        </p:txBody>
      </p:sp>
      <p:sp>
        <p:nvSpPr>
          <p:cNvPr id="4" name="TextBox 3">
            <a:extLst>
              <a:ext uri="{FF2B5EF4-FFF2-40B4-BE49-F238E27FC236}">
                <a16:creationId xmlns:a16="http://schemas.microsoft.com/office/drawing/2014/main" id="{9E5C2776-11EE-4547-9894-D61A241022BF}"/>
              </a:ext>
            </a:extLst>
          </p:cNvPr>
          <p:cNvSpPr txBox="1"/>
          <p:nvPr/>
        </p:nvSpPr>
        <p:spPr>
          <a:xfrm>
            <a:off x="0" y="436379"/>
            <a:ext cx="12192000" cy="4524315"/>
          </a:xfrm>
          <a:prstGeom prst="rect">
            <a:avLst/>
          </a:prstGeom>
          <a:noFill/>
        </p:spPr>
        <p:txBody>
          <a:bodyPr wrap="square">
            <a:spAutoFit/>
          </a:bodyPr>
          <a:lstStyle/>
          <a:p>
            <a:r>
              <a:rPr lang="en-GB" dirty="0">
                <a:latin typeface="Arial" panose="020B0604020202020204" pitchFamily="34" charset="0"/>
                <a:cs typeface="Arial" panose="020B0604020202020204" pitchFamily="34" charset="0"/>
              </a:rPr>
              <a:t>• Creating Father-Friendly Environments in Early Childhood Programs </a:t>
            </a:r>
            <a:r>
              <a:rPr lang="en-GB" dirty="0">
                <a:latin typeface="Arial" panose="020B0604020202020204" pitchFamily="34" charset="0"/>
                <a:cs typeface="Arial" panose="020B0604020202020204" pitchFamily="34" charset="0"/>
                <a:hlinkClick r:id="rId3"/>
              </a:rPr>
              <a:t>https://eclkc.ohs.acf.hhs.gov/sites/default/files/pdf/bt5-feg-creating-father-friendly-environments-in-early-childhood-programs.pdf</a:t>
            </a:r>
            <a:endParaRPr lang="en-GH"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 Engaging Fathers in Head Start </a:t>
            </a:r>
            <a:r>
              <a:rPr lang="en-GB" dirty="0">
                <a:latin typeface="Arial" panose="020B0604020202020204" pitchFamily="34" charset="0"/>
                <a:cs typeface="Arial" panose="020B0604020202020204" pitchFamily="34" charset="0"/>
                <a:hlinkClick r:id="rId3"/>
              </a:rPr>
              <a:t>https://www.fatherhood.gov/sites/default/files/resource_files/e000001785.pdf</a:t>
            </a:r>
            <a:r>
              <a:rPr lang="en-GB" dirty="0">
                <a:latin typeface="Arial" panose="020B0604020202020204" pitchFamily="34" charset="0"/>
                <a:cs typeface="Arial" panose="020B0604020202020204" pitchFamily="34" charset="0"/>
              </a:rPr>
              <a:t> </a:t>
            </a:r>
            <a:endParaRPr lang="en-GH"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 Father Engagement in Human Services </a:t>
            </a:r>
            <a:r>
              <a:rPr lang="en-GB" dirty="0">
                <a:latin typeface="Arial" panose="020B0604020202020204" pitchFamily="34" charset="0"/>
                <a:cs typeface="Arial" panose="020B0604020202020204" pitchFamily="34" charset="0"/>
                <a:hlinkClick r:id="rId4"/>
              </a:rPr>
              <a:t>https://www.mathematica.org/publications/father-engagement-in-human-services</a:t>
            </a:r>
            <a:r>
              <a:rPr lang="en-GB" dirty="0">
                <a:latin typeface="Arial" panose="020B0604020202020204" pitchFamily="34" charset="0"/>
                <a:cs typeface="Arial" panose="020B0604020202020204" pitchFamily="34" charset="0"/>
              </a:rPr>
              <a:t> </a:t>
            </a:r>
            <a:endParaRPr lang="en-GH"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 Head Start Parent, Family, and Community Engagement Framework: An Overview for Parents https://</a:t>
            </a:r>
            <a:r>
              <a:rPr lang="en-GB" dirty="0" err="1">
                <a:latin typeface="Arial" panose="020B0604020202020204" pitchFamily="34" charset="0"/>
                <a:cs typeface="Arial" panose="020B0604020202020204" pitchFamily="34" charset="0"/>
              </a:rPr>
              <a:t>eclkc.ohs.acf.hhs.gov</a:t>
            </a:r>
            <a:r>
              <a:rPr lang="en-GB" dirty="0">
                <a:latin typeface="Arial" panose="020B0604020202020204" pitchFamily="34" charset="0"/>
                <a:cs typeface="Arial" panose="020B0604020202020204" pitchFamily="34" charset="0"/>
              </a:rPr>
              <a:t>/sites/default/files/pdf/</a:t>
            </a:r>
            <a:r>
              <a:rPr lang="en-GB" dirty="0" err="1">
                <a:latin typeface="Arial" panose="020B0604020202020204" pitchFamily="34" charset="0"/>
                <a:cs typeface="Arial" panose="020B0604020202020204" pitchFamily="34" charset="0"/>
              </a:rPr>
              <a:t>hs</a:t>
            </a:r>
            <a:r>
              <a:rPr lang="en-GB" dirty="0">
                <a:latin typeface="Arial" panose="020B0604020202020204" pitchFamily="34" charset="0"/>
                <a:cs typeface="Arial" panose="020B0604020202020204" pitchFamily="34" charset="0"/>
              </a:rPr>
              <a:t>-</a:t>
            </a:r>
            <a:r>
              <a:rPr lang="en-GB" dirty="0" err="1">
                <a:latin typeface="Arial" panose="020B0604020202020204" pitchFamily="34" charset="0"/>
                <a:cs typeface="Arial" panose="020B0604020202020204" pitchFamily="34" charset="0"/>
              </a:rPr>
              <a:t>pfce</a:t>
            </a:r>
            <a:r>
              <a:rPr lang="en-GB" dirty="0">
                <a:latin typeface="Arial" panose="020B0604020202020204" pitchFamily="34" charset="0"/>
                <a:cs typeface="Arial" panose="020B0604020202020204" pitchFamily="34" charset="0"/>
              </a:rPr>
              <a:t>-framework-overview-for-parents-</a:t>
            </a:r>
            <a:r>
              <a:rPr lang="en-GB" dirty="0" err="1">
                <a:latin typeface="Arial" panose="020B0604020202020204" pitchFamily="34" charset="0"/>
                <a:cs typeface="Arial" panose="020B0604020202020204" pitchFamily="34" charset="0"/>
              </a:rPr>
              <a:t>eng.pdf</a:t>
            </a:r>
            <a:endParaRPr lang="en-GH"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 How Fatherhood Programs Supported Dads During the Pandemic </a:t>
            </a:r>
            <a:r>
              <a:rPr lang="en-GB" dirty="0">
                <a:latin typeface="Arial" panose="020B0604020202020204" pitchFamily="34" charset="0"/>
                <a:cs typeface="Arial" panose="020B0604020202020204" pitchFamily="34" charset="0"/>
                <a:hlinkClick r:id="rId3"/>
              </a:rPr>
              <a:t>https://www.mathematica.org/blogs/how-fatherhood-programs-supported-dads-during-the-pandemic</a:t>
            </a:r>
            <a:endParaRPr lang="en-GH"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 Professional Development Strategies That Promote Father Engagement </a:t>
            </a:r>
            <a:r>
              <a:rPr lang="en-GB" dirty="0">
                <a:latin typeface="Arial" panose="020B0604020202020204" pitchFamily="34" charset="0"/>
                <a:cs typeface="Arial" panose="020B0604020202020204" pitchFamily="34" charset="0"/>
                <a:hlinkClick r:id="rId3"/>
              </a:rPr>
              <a:t>https://eclkc.ohs.acf.hhs.gov/sites/default/files/pdf/bt5-feg-professional-development-strategies-promote-father-engagement.pdf</a:t>
            </a:r>
            <a:endParaRPr lang="en-GH"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 Program Strategies to Maximize Fathers’ Connections With Community Partners </a:t>
            </a:r>
            <a:r>
              <a:rPr lang="en-GB" dirty="0">
                <a:latin typeface="Arial" panose="020B0604020202020204" pitchFamily="34" charset="0"/>
                <a:cs typeface="Arial" panose="020B0604020202020204" pitchFamily="34" charset="0"/>
                <a:hlinkClick r:id="rId3"/>
              </a:rPr>
              <a:t>https://eclkc.ohs.acf.hhs.gov/sites/default/files/pdf/bt5-feg-program-strategies-maximize-fathers-connections-community-partners.pdf</a:t>
            </a:r>
            <a:endParaRPr lang="en-GH"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266331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1BC3ADE-45B8-C342-98EE-95064C1BBC9E}"/>
              </a:ext>
            </a:extLst>
          </p:cNvPr>
          <p:cNvSpPr txBox="1"/>
          <p:nvPr/>
        </p:nvSpPr>
        <p:spPr>
          <a:xfrm>
            <a:off x="0" y="82287"/>
            <a:ext cx="12192000" cy="369332"/>
          </a:xfrm>
          <a:prstGeom prst="rect">
            <a:avLst/>
          </a:prstGeom>
          <a:noFill/>
        </p:spPr>
        <p:txBody>
          <a:bodyPr wrap="square">
            <a:spAutoFit/>
          </a:bodyPr>
          <a:lstStyle/>
          <a:p>
            <a:pPr algn="ctr"/>
            <a:r>
              <a:rPr lang="en-GB" b="1" dirty="0">
                <a:latin typeface="Arial" panose="020B0604020202020204" pitchFamily="34" charset="0"/>
                <a:cs typeface="Arial" panose="020B0604020202020204" pitchFamily="34" charset="0"/>
              </a:rPr>
              <a:t>RESOURCES (continued)</a:t>
            </a:r>
            <a:endParaRPr lang="en-GH" sz="1800" dirty="0">
              <a:effectLst/>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74BAC6E9-7B25-2445-A812-BB114F596F79}"/>
              </a:ext>
            </a:extLst>
          </p:cNvPr>
          <p:cNvSpPr txBox="1"/>
          <p:nvPr/>
        </p:nvSpPr>
        <p:spPr>
          <a:xfrm>
            <a:off x="0" y="207779"/>
            <a:ext cx="12192000" cy="5078313"/>
          </a:xfrm>
          <a:prstGeom prst="rect">
            <a:avLst/>
          </a:prstGeom>
          <a:noFill/>
        </p:spPr>
        <p:txBody>
          <a:bodyPr wrap="square">
            <a:spAutoFit/>
          </a:bodyPr>
          <a:lstStyle/>
          <a:p>
            <a:endParaRPr lang="en-GH"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 Program Strategies to Promote Father Engagement in Their Children’s Teaching and Learning </a:t>
            </a:r>
            <a:r>
              <a:rPr lang="en-GB" dirty="0">
                <a:latin typeface="Arial" panose="020B0604020202020204" pitchFamily="34" charset="0"/>
                <a:cs typeface="Arial" panose="020B0604020202020204" pitchFamily="34" charset="0"/>
                <a:hlinkClick r:id="rId3"/>
              </a:rPr>
              <a:t>https://eclkc.ohs.acf.hhs.gov/sites/default/files/pdf/bt5-feg-program-strategies-promote-father-engagement-childrens-teaching-learning.pdf</a:t>
            </a:r>
            <a:r>
              <a:rPr lang="en-GB" dirty="0">
                <a:latin typeface="Arial" panose="020B0604020202020204" pitchFamily="34" charset="0"/>
                <a:cs typeface="Arial" panose="020B0604020202020204" pitchFamily="34" charset="0"/>
              </a:rPr>
              <a:t> </a:t>
            </a:r>
            <a:endParaRPr lang="en-GH"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 Program Strategies to Provide Access and Continuity of Services to Fathers </a:t>
            </a:r>
            <a:r>
              <a:rPr lang="en-GB" dirty="0">
                <a:latin typeface="Arial" panose="020B0604020202020204" pitchFamily="34" charset="0"/>
                <a:cs typeface="Arial" panose="020B0604020202020204" pitchFamily="34" charset="0"/>
                <a:hlinkClick r:id="rId3"/>
              </a:rPr>
              <a:t>https://eclkc.ohs.acf.hhs.gov/sites/default/files/pdf/bt5-feg-program-strategies-provide-access-continuity-services-fathers.pdf</a:t>
            </a:r>
            <a:r>
              <a:rPr lang="en-GB" dirty="0">
                <a:latin typeface="Arial" panose="020B0604020202020204" pitchFamily="34" charset="0"/>
                <a:cs typeface="Arial" panose="020B0604020202020204" pitchFamily="34" charset="0"/>
              </a:rPr>
              <a:t> </a:t>
            </a:r>
            <a:endParaRPr lang="en-GH"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 Responses from needs assessment (</a:t>
            </a:r>
            <a:r>
              <a:rPr lang="en-GB" dirty="0">
                <a:latin typeface="Arial" panose="020B0604020202020204" pitchFamily="34" charset="0"/>
                <a:cs typeface="Arial" panose="020B0604020202020204" pitchFamily="34" charset="0"/>
                <a:hlinkClick r:id="rId4"/>
              </a:rPr>
              <a:t>https://docs.google.com/forms/d/118KjOPQAkcG4aCgGXIxa9JME_8TGJg5wgJIyTrFuCeQ/edit#responses</a:t>
            </a:r>
            <a:r>
              <a:rPr lang="en-GB" dirty="0">
                <a:latin typeface="Arial" panose="020B0604020202020204" pitchFamily="34" charset="0"/>
                <a:cs typeface="Arial" panose="020B0604020202020204" pitchFamily="34" charset="0"/>
              </a:rPr>
              <a:t>)</a:t>
            </a:r>
            <a:endParaRPr lang="en-GH"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 Seven Steps for Conducting a Successful Needs Assessment </a:t>
            </a:r>
            <a:r>
              <a:rPr lang="en-GB" dirty="0">
                <a:latin typeface="Arial" panose="020B0604020202020204" pitchFamily="34" charset="0"/>
                <a:cs typeface="Arial" panose="020B0604020202020204" pitchFamily="34" charset="0"/>
                <a:hlinkClick r:id="rId5"/>
              </a:rPr>
              <a:t>https://www.nichq.org/insight/seven-steps-conducting-successful-needs-assessment</a:t>
            </a:r>
            <a:endParaRPr lang="en-GH"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 Strategies for Program Leaders to Support Father Engagement </a:t>
            </a:r>
            <a:r>
              <a:rPr lang="en-GB" dirty="0">
                <a:latin typeface="Arial" panose="020B0604020202020204" pitchFamily="34" charset="0"/>
                <a:cs typeface="Arial" panose="020B0604020202020204" pitchFamily="34" charset="0"/>
                <a:hlinkClick r:id="rId3"/>
              </a:rPr>
              <a:t>https://eclkc.ohs.acf.hhs.gov/sites/default/files/pdf/bt5-feg-strategies-for-program-leaders-support-father-engagement.pdf</a:t>
            </a:r>
            <a:endParaRPr lang="en-GH"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 Strategies to Build Partnerships with Fathers </a:t>
            </a:r>
            <a:r>
              <a:rPr lang="en-GB" dirty="0">
                <a:latin typeface="Arial" panose="020B0604020202020204" pitchFamily="34" charset="0"/>
                <a:cs typeface="Arial" panose="020B0604020202020204" pitchFamily="34" charset="0"/>
                <a:hlinkClick r:id="rId3"/>
              </a:rPr>
              <a:t>https://eclkc.ohs.acf.hhs.gov/sites/default/files/pdf/bt5-feg-strategies-to-build-partnership-fathers.pdf</a:t>
            </a:r>
            <a:endParaRPr lang="en-GH"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 The Community Change Model Blueprint </a:t>
            </a:r>
            <a:r>
              <a:rPr lang="en-GB" dirty="0">
                <a:latin typeface="Arial" panose="020B0604020202020204" pitchFamily="34" charset="0"/>
                <a:cs typeface="Arial" panose="020B0604020202020204" pitchFamily="34" charset="0"/>
                <a:hlinkClick r:id="rId6"/>
              </a:rPr>
              <a:t>https://communitychangeinc.com/wp-content/uploads/2019/09/9a.-The-Community-Change-Model.pdf</a:t>
            </a:r>
            <a:endParaRPr lang="en-GH"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232803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3200</TotalTime>
  <Words>5441</Words>
  <Application>Microsoft Macintosh PowerPoint</Application>
  <PresentationFormat>Widescreen</PresentationFormat>
  <Paragraphs>258</Paragraphs>
  <Slides>28</Slides>
  <Notes>28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Arial</vt:lpstr>
      <vt:lpstr>Calibri</vt:lpstr>
      <vt:lpstr>Calibri Light</vt:lpstr>
      <vt:lpstr>Courier New</vt:lpstr>
      <vt:lpstr>Symbol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pokua@communitychangeafrica.com</dc:creator>
  <cp:lastModifiedBy>Kenyatta Funderburk</cp:lastModifiedBy>
  <cp:revision>195</cp:revision>
  <dcterms:created xsi:type="dcterms:W3CDTF">2022-02-28T11:07:02Z</dcterms:created>
  <dcterms:modified xsi:type="dcterms:W3CDTF">2022-05-10T09:44:20Z</dcterms:modified>
</cp:coreProperties>
</file>